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56" r:id="rId3"/>
    <p:sldId id="257" r:id="rId4"/>
    <p:sldId id="260" r:id="rId5"/>
    <p:sldId id="275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8" r:id="rId43"/>
    <p:sldId id="297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989898"/>
    <a:srgbClr val="44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67833"/>
  </p:normalViewPr>
  <p:slideViewPr>
    <p:cSldViewPr snapToGrid="0" snapToObjects="1">
      <p:cViewPr varScale="1">
        <p:scale>
          <a:sx n="84" d="100"/>
          <a:sy n="84" d="100"/>
        </p:scale>
        <p:origin x="1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24F7-5324-5543-BD11-E613C487892F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BAC7C-85B4-5C4E-BCFF-56D678DFC0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86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A%B8%B0%EA%B3%84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ore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코사다마의</a:t>
            </a:r>
            <a:r>
              <a:rPr kumimoji="1" lang="ko-KR" altLang="en-US" dirty="0"/>
              <a:t> 스태프 </a:t>
            </a:r>
            <a:r>
              <a:rPr kumimoji="1" lang="ko-KR" altLang="en-US" dirty="0" err="1"/>
              <a:t>김보겸이라고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테크 교육 분야에 있으면서 깨달은 것들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주제로 발표를 준비했습니다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084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조금</a:t>
            </a:r>
            <a:r>
              <a:rPr kumimoji="1" lang="ko-KR" altLang="en-US" dirty="0"/>
              <a:t> 더 자세하게 말하자면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공부를 하는 이유를 명확히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효과적인 학습 방법론을 익히는 것이 중요하다고 할 수 있을 것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11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공부를</a:t>
            </a:r>
            <a:r>
              <a:rPr kumimoji="1" lang="ko-KR" altLang="en-US" dirty="0"/>
              <a:t> 하는 이유에 대해서 조금 더 자세하게 생각해봅시다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질문입니다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하필</a:t>
            </a:r>
            <a:r>
              <a:rPr kumimoji="1" lang="ko-KR" altLang="en-US" dirty="0"/>
              <a:t> 왜 지금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 코딩 분야가 뜨고 있을까요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단순히 코딩이 아니라 </a:t>
            </a:r>
            <a:r>
              <a:rPr kumimoji="1" lang="en-US" altLang="ko-KR" dirty="0"/>
              <a:t>ai, </a:t>
            </a:r>
            <a:r>
              <a:rPr kumimoji="1" lang="en-US" altLang="ko-KR" dirty="0" err="1"/>
              <a:t>sw</a:t>
            </a:r>
            <a:r>
              <a:rPr kumimoji="1" lang="ko-KR" altLang="en-US" dirty="0"/>
              <a:t> 등 컴퓨터 기술 용어를 </a:t>
            </a:r>
            <a:r>
              <a:rPr kumimoji="1" lang="ko-KR" altLang="en-US" dirty="0" err="1"/>
              <a:t>집어넣으셔도</a:t>
            </a:r>
            <a:r>
              <a:rPr kumimoji="1" lang="ko-KR" altLang="en-US" dirty="0"/>
              <a:t> 될 것 같습니다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07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사이언스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인공지능으로 범위를 축소했을 때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데이터로 가치를 창출하는 시대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문제를 해결하는 시대이기 때문이라고 저는 생각합니다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534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중요한 것이 문제를 </a:t>
            </a:r>
            <a:r>
              <a:rPr kumimoji="1" lang="ko-KR" altLang="en-US" dirty="0" err="1"/>
              <a:t>해결한다는게</a:t>
            </a:r>
            <a:r>
              <a:rPr kumimoji="1" lang="ko-KR" altLang="en-US" dirty="0"/>
              <a:t> 가장 중요한 </a:t>
            </a:r>
            <a:r>
              <a:rPr kumimoji="1" lang="ko-KR" altLang="en-US" dirty="0" err="1"/>
              <a:t>부분이고요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데이터가 그 다음이라는 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결국 어떤 문제를 해결해야 하는데 그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수단이 데이터로 바뀌었다는 것이죠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514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왜</a:t>
            </a:r>
            <a:r>
              <a:rPr kumimoji="1" lang="ko-KR" altLang="en-US" dirty="0"/>
              <a:t> 지금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 코딩 분야가 뜨게 되는가에 대해서 답변이 나오면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자연스럽게 질문들이 떠오릅니다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과연 어떤 문제가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데이터를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어떻게 해결해야 하는가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질문들이 떠오르게 되죠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929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이것들은</a:t>
            </a:r>
            <a:r>
              <a:rPr kumimoji="1" lang="ko-KR" altLang="en-US" dirty="0"/>
              <a:t> 다시 또 어떤 기업의 혹은 어떤 학문 영역의 문제 혹은 데이터를 </a:t>
            </a:r>
            <a:endParaRPr kumimoji="1" lang="en-US" altLang="ko-KR" dirty="0"/>
          </a:p>
          <a:p>
            <a:r>
              <a:rPr kumimoji="1" lang="ko-KR" altLang="en-US" dirty="0"/>
              <a:t>어떤 기법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프레임워크로 해결할 것이냐로 질문이 좁혀지게 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여러분들은</a:t>
            </a:r>
            <a:r>
              <a:rPr kumimoji="1" lang="ko-KR" altLang="en-US" dirty="0"/>
              <a:t> 어떤 문제를 어떤 데이터로 어떻게 해결하고 </a:t>
            </a:r>
            <a:r>
              <a:rPr kumimoji="1" lang="ko-KR" altLang="en-US" dirty="0" err="1"/>
              <a:t>싶으신건가요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금융기업의 고객 금융 데이터와 </a:t>
            </a:r>
            <a:r>
              <a:rPr kumimoji="1" lang="ko-KR" altLang="en-US" dirty="0" err="1"/>
              <a:t>배달기업의</a:t>
            </a:r>
            <a:r>
              <a:rPr kumimoji="1" lang="ko-KR" altLang="en-US" dirty="0"/>
              <a:t> 리뷰데이터는 그 성격도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해결해야 하는 문제도 다를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721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목표를</a:t>
            </a:r>
            <a:r>
              <a:rPr kumimoji="1" lang="ko-KR" altLang="en-US" dirty="0"/>
              <a:t> 세워야 하는 이유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그것은 결국 자신만의 전략을 잘 세우기 위함입니다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금융기업에</a:t>
            </a:r>
            <a:r>
              <a:rPr kumimoji="1" lang="ko-KR" altLang="en-US" dirty="0"/>
              <a:t> 가서 금융데이터를 다루고 싶은데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배달 회사의 리뷰데이터로만 분석 연습을 하고 접근만한다면 정확성이 떨어질 것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SQL</a:t>
            </a:r>
            <a:r>
              <a:rPr kumimoji="1" lang="ko-KR" altLang="en-US" dirty="0"/>
              <a:t>과 코딩을 통해 내가 직접 무엇인가를 만들어야 하는 기업과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 차원에서 대시보드나 여러가지 툴을 다 제공해주고 그것을 잘 활용하는 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인사이트를</a:t>
            </a:r>
            <a:r>
              <a:rPr kumimoji="1" lang="ko-KR" altLang="en-US" dirty="0"/>
              <a:t> 뽑아내는 것을 더 중요시하는 회사라면 접근법이 다를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자신이 공부하는 이유와 목표를 명확히 세우고 자신만의 전략을 잘 세워봅시다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좀 너무 진부한 내용이라 </a:t>
            </a:r>
            <a:r>
              <a:rPr kumimoji="1" lang="ko-KR" altLang="en-US" dirty="0" err="1"/>
              <a:t>머쓱하기도</a:t>
            </a:r>
            <a:r>
              <a:rPr kumimoji="1" lang="ko-KR" altLang="en-US" dirty="0"/>
              <a:t> 한데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진짜 중요한 내용이니 생각해보고 넘어갑시다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89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다음으로 넘어가죠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목표는 잘 </a:t>
            </a:r>
            <a:r>
              <a:rPr kumimoji="1" lang="ko-KR" altLang="en-US" dirty="0" err="1"/>
              <a:t>세웠어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그럼 이제 공부는 어떻게 하면 좋을까요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3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컴퓨터를</a:t>
            </a:r>
            <a:r>
              <a:rPr kumimoji="1" lang="ko-KR" altLang="en-US" dirty="0"/>
              <a:t> 활용한 기술 공부는 그 학습 방법론이 여타 학습 방법론과 조금 많이 다르다고 생각합니다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성공하는 프로그래밍 </a:t>
            </a:r>
            <a:r>
              <a:rPr kumimoji="1" lang="ko-KR" altLang="en-US" dirty="0" err="1"/>
              <a:t>공부법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에서는 이를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지식위주의 공부가 아닌 경험 위주의 공부</a:t>
            </a:r>
            <a:r>
              <a:rPr kumimoji="1" lang="en-US" altLang="ko-KR" dirty="0"/>
              <a:t>＇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표현한 바 있는데요</a:t>
            </a:r>
            <a:r>
              <a:rPr kumimoji="1" lang="en-US" altLang="ko-KR" dirty="0"/>
              <a:t>!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우리가 지금까지 이론을 </a:t>
            </a:r>
            <a:r>
              <a:rPr kumimoji="1" lang="ko-KR" altLang="en-US" dirty="0" err="1"/>
              <a:t>빠삭하게</a:t>
            </a:r>
            <a:r>
              <a:rPr kumimoji="1" lang="ko-KR" altLang="en-US" dirty="0"/>
              <a:t> 이해하고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암기하고 그 다음에 무엇인가를 했다면 이제는 최소한의 지식만을 가지고 일단 만들어보고 문제를 해결해보는 경험을 해보는게 훨씬 더 중요합니다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762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다르게</a:t>
            </a:r>
            <a:r>
              <a:rPr kumimoji="1" lang="ko-KR" altLang="en-US" dirty="0"/>
              <a:t> 표현하면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내가 만들고 싶고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해결하고 싶은 문제를 먼저 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해결하기 위한 최소한의 지식을 습득한 후 곧바로 해결해보는 경험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중요하는 것이죠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8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사실</a:t>
            </a:r>
            <a:r>
              <a:rPr kumimoji="1" lang="ko-KR" altLang="en-US" dirty="0"/>
              <a:t> 제 발표는 부제가 있는데요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기깔나게</a:t>
            </a:r>
            <a:r>
              <a:rPr kumimoji="1" lang="ko-KR" altLang="en-US" dirty="0"/>
              <a:t> 코딩 공부하는 방법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조그마한 제목을 또 달고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제목에서 볼 수 있듯이 제 발표는 </a:t>
            </a:r>
            <a:r>
              <a:rPr kumimoji="1" lang="ko-KR" altLang="en-US" dirty="0" err="1"/>
              <a:t>어떻게하면</a:t>
            </a:r>
            <a:r>
              <a:rPr kumimoji="1" lang="ko-KR" altLang="en-US" dirty="0"/>
              <a:t> 코딩 공부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나아가 컴퓨터와 관련된 기술들을 잘 공부할 수 있는지에 대해서 얘기하는 발표입니다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처음으로는 우리가 왜 공부를 해야 하는지 그 이유를 조금 명확히 하는 시간을 가질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다음으로는 어떻게 하면 효과적으로 학습을 할 수 있을지 방법론에 대해서 이야기를 하고요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마지막으로는 초보 단계에서 한 발짝 더 나아가고 싶은 분들에게 드리는 </a:t>
            </a:r>
            <a:r>
              <a:rPr kumimoji="1" lang="ko-KR" altLang="en-US" dirty="0" err="1"/>
              <a:t>꿀팁으로</a:t>
            </a:r>
            <a:r>
              <a:rPr kumimoji="1" lang="ko-KR" altLang="en-US" dirty="0"/>
              <a:t> 발표 구성해보았습니다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200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내가 만들고 싶고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해결하고 싶은 문제를 설정한다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는 부분이 왜 중요한지는 아까 생각해보았으니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950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넘어가 해결하기 위한 최소한의 지식을 습득하고 곧바로 해결해보는 경험이 왜 중요한지에 대해서 말씀드려보겠습니다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사실 이유는 매우 </a:t>
            </a:r>
            <a:r>
              <a:rPr kumimoji="1" lang="ko-KR" altLang="en-US" dirty="0" err="1"/>
              <a:t>심플해요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7418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그래야</a:t>
            </a:r>
            <a:r>
              <a:rPr kumimoji="1" lang="ko-KR" altLang="en-US" dirty="0"/>
              <a:t> 재미있으니까요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농담이 아니라 진짜 이게 이유입니다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059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조금</a:t>
            </a:r>
            <a:r>
              <a:rPr kumimoji="1" lang="ko-KR" altLang="en-US" dirty="0"/>
              <a:t> 더 추상적이고 이론적인 얘기를 한 번 해보죠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이건 </a:t>
            </a:r>
            <a:r>
              <a:rPr kumimoji="1" lang="ko-KR" altLang="en-US" dirty="0" err="1"/>
              <a:t>생활코딩</a:t>
            </a:r>
            <a:r>
              <a:rPr kumimoji="1" lang="ko-KR" altLang="en-US" dirty="0"/>
              <a:t> 유튜브에서 나오는 비유인데요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너무 </a:t>
            </a:r>
            <a:r>
              <a:rPr kumimoji="1" lang="ko-KR" altLang="en-US" dirty="0" err="1"/>
              <a:t>공감이가고</a:t>
            </a:r>
            <a:r>
              <a:rPr kumimoji="1" lang="ko-KR" altLang="en-US" dirty="0"/>
              <a:t> 여러분들에게도 공유하고 싶어 한 번 가져왔습니다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공부는 여러분들의 문제를 해결해줄 수 있는 </a:t>
            </a:r>
            <a:r>
              <a:rPr kumimoji="1" lang="ko-KR" altLang="en-US" dirty="0" err="1"/>
              <a:t>해방가이자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압도적인 양으로 여러분들의 </a:t>
            </a:r>
            <a:r>
              <a:rPr kumimoji="1" lang="ko-KR" altLang="en-US" dirty="0" err="1"/>
              <a:t>자존감과</a:t>
            </a:r>
            <a:r>
              <a:rPr kumimoji="1" lang="ko-KR" altLang="en-US" dirty="0"/>
              <a:t> 자존심을 갉아먹기도 하는 억압자가 되기도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359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공부가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해방가인지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억압자인지는 </a:t>
            </a:r>
            <a:r>
              <a:rPr kumimoji="1" lang="ko-KR" altLang="en-US" dirty="0" err="1"/>
              <a:t>공부량과</a:t>
            </a:r>
            <a:r>
              <a:rPr kumimoji="1" lang="ko-KR" altLang="en-US" dirty="0"/>
              <a:t> 문제의 심각함 두 관계에 따라 정해집니다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만약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분을 공부해서 여러분들이 가지고 있는 심각한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해결하지 않으면 여러분들이 죽을 것 같은 여러분들의 문제를 해결할 수 있다면 어떨까요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공부는 우리에게 삶의 멋짐과 풍요로움을 </a:t>
            </a:r>
            <a:r>
              <a:rPr kumimoji="1" lang="ko-KR" altLang="en-US" dirty="0" err="1"/>
              <a:t>가져다주는</a:t>
            </a:r>
            <a:r>
              <a:rPr kumimoji="1" lang="ko-KR" altLang="en-US" dirty="0"/>
              <a:t> 멋쟁이처럼 느껴지지 않을까요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반면 공부해야 할 양은 너무너무 많은데 그렇게 해서 이뤄낼 수 있는게 아주 사소한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남의 일이라면 여러분들은 공부할 때 어떤 생각을 하게 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내가 꼴랑 </a:t>
            </a:r>
            <a:r>
              <a:rPr kumimoji="1" lang="ko-KR" altLang="en-US" dirty="0" err="1"/>
              <a:t>이거하려고</a:t>
            </a:r>
            <a:r>
              <a:rPr kumimoji="1" lang="ko-KR" altLang="en-US" dirty="0"/>
              <a:t> 이 고생을 해야 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생각하지 않을까요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음 예를 들면 사이버 강의 </a:t>
            </a:r>
            <a:r>
              <a:rPr kumimoji="1" lang="en-US" altLang="ko-KR" dirty="0"/>
              <a:t>LMS</a:t>
            </a:r>
            <a:r>
              <a:rPr kumimoji="1" lang="ko-KR" altLang="en-US" dirty="0"/>
              <a:t>에 접속하기 위해 그 방법을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시간 정도 공부해야 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여러분들은 욕부터 하시겠죠 </a:t>
            </a:r>
            <a:r>
              <a:rPr kumimoji="1" lang="ko-KR" altLang="en-US" dirty="0" err="1"/>
              <a:t>ㅎㅎ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이렇게 공부는 </a:t>
            </a:r>
            <a:r>
              <a:rPr kumimoji="1" lang="ko-KR" altLang="en-US" dirty="0" err="1"/>
              <a:t>해방가이자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억압자라는</a:t>
            </a:r>
            <a:r>
              <a:rPr kumimoji="1" lang="ko-KR" altLang="en-US" dirty="0"/>
              <a:t> 이중의 모습을 가지고 있습니다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2517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최소한의 지식으로 문제를 해결해보는 경험은 우리에게 짜릿하고 행복한 기억을 가져다 줄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행위를 지속적으로 반복해서 뇌에 각인 시킨다면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우리는 공부를 더 좋아하고 더 꾸준하게 하지 않을까요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최소한의 지식을 가지고 우리 한 번 도전해봅시다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부족하니까 더 공부해야 할 것 같다고 생각하시겠지만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부족이라는 감각은 </a:t>
            </a:r>
            <a:r>
              <a:rPr kumimoji="1" lang="ko-KR" altLang="en-US" dirty="0" err="1"/>
              <a:t>한도끝도</a:t>
            </a:r>
            <a:r>
              <a:rPr kumimoji="1" lang="ko-KR" altLang="en-US" dirty="0"/>
              <a:t> 없이 찾아오는 생각이니 우선 한 번 도전해보시는 것이 좋습니다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다시 한 번 </a:t>
            </a:r>
            <a:r>
              <a:rPr kumimoji="1" lang="ko-KR" altLang="en-US" dirty="0" err="1"/>
              <a:t>강조드리는</a:t>
            </a:r>
            <a:r>
              <a:rPr kumimoji="1" lang="ko-KR" altLang="en-US" dirty="0"/>
              <a:t> 바이지만 기술분야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특히 컴퓨터와 같이 발전속도가 매우 빠른 분야에서는 완벽이라는 것은 없고 불가능합니다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541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en-US" altLang="ko-Kore-KR" dirty="0"/>
              <a:t>!</a:t>
            </a:r>
            <a:r>
              <a:rPr kumimoji="1" lang="ko-KR" altLang="en-US" dirty="0"/>
              <a:t> 그렇게 우리는 프로젝트를 시작하게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이제 프로젝트를 하고 공부를 더 좋아하게 되고 </a:t>
            </a:r>
            <a:r>
              <a:rPr kumimoji="1" lang="ko-KR" altLang="en-US" dirty="0" err="1"/>
              <a:t>기깔난</a:t>
            </a:r>
            <a:r>
              <a:rPr kumimoji="1" lang="ko-KR" altLang="en-US" dirty="0"/>
              <a:t> 결과물 만들어서 행복한 일만 남았어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도전을 하게 되지만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5982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안타깝게</a:t>
            </a:r>
            <a:r>
              <a:rPr kumimoji="1" lang="ko-KR" altLang="en-US" dirty="0"/>
              <a:t> 우리에게 찾아오는 것은 막막함과 무수히 많은 삽질입니다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프로젝트를 한 번이라도 경험해본 분들이라면 아시겠지만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동영상에 나오는 코드를 </a:t>
            </a:r>
            <a:r>
              <a:rPr kumimoji="1" lang="ko-KR" altLang="en-US" dirty="0" err="1"/>
              <a:t>따라쳐보는</a:t>
            </a:r>
            <a:r>
              <a:rPr kumimoji="1" lang="ko-KR" altLang="en-US" dirty="0"/>
              <a:t> 것과 내가 직접 처음부터 짜보는 것은 난이도 자체가 다릅니다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분명 내가 다 아는 줄 알고 있었지만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정작 내가 할 수 있는 것은 거의 </a:t>
            </a:r>
            <a:r>
              <a:rPr kumimoji="1" lang="ko-KR" altLang="en-US" dirty="0" err="1"/>
              <a:t>없구나라는</a:t>
            </a:r>
            <a:r>
              <a:rPr kumimoji="1" lang="ko-KR" altLang="en-US" dirty="0"/>
              <a:t> 것을 깨닫게 </a:t>
            </a:r>
            <a:r>
              <a:rPr kumimoji="1" lang="ko-KR" altLang="en-US" dirty="0" err="1"/>
              <a:t>되는거죠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382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근데</a:t>
            </a:r>
            <a:r>
              <a:rPr kumimoji="1" lang="ko-KR" altLang="en-US" dirty="0"/>
              <a:t> 그 막막함과 삽질은 사실 너무나 당연한 것입니다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5219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막막함에</a:t>
            </a:r>
            <a:r>
              <a:rPr kumimoji="1" lang="ko-KR" altLang="en-US" dirty="0"/>
              <a:t> 대해서 얘기해보죠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막막함이라는</a:t>
            </a:r>
            <a:r>
              <a:rPr kumimoji="1" lang="ko-KR" altLang="en-US" dirty="0"/>
              <a:t> 거은 </a:t>
            </a:r>
            <a:r>
              <a:rPr kumimoji="1" lang="ko-Kore-KR" altLang="en-US" dirty="0"/>
              <a:t>뭘</a:t>
            </a:r>
            <a:r>
              <a:rPr kumimoji="1" lang="ko-KR" altLang="en-US" dirty="0"/>
              <a:t> 모르는지 모르는 상태에 있기 때문에 </a:t>
            </a:r>
            <a:r>
              <a:rPr kumimoji="1" lang="ko-KR" altLang="en-US" dirty="0" err="1"/>
              <a:t>막막한겁니다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우리가 뭘 모르는지 아는 상태라면 당장 인터넷 검색부터 해보겠죠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근데 내가 뭘 찾아봐야 내가 </a:t>
            </a:r>
            <a:r>
              <a:rPr kumimoji="1" lang="ko-KR" altLang="en-US" dirty="0" err="1"/>
              <a:t>생각하는거를</a:t>
            </a:r>
            <a:r>
              <a:rPr kumimoji="1" lang="ko-KR" altLang="en-US" dirty="0"/>
              <a:t> 할 수 있는지 모르니까 막막함이 생기는 겁니다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우리는 프로젝트에서 무수히 많은 삽질과 고민을 통해 뭘 모르는지 모르는 상태에서 뭘 모르는지 아는 상태로 가게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69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우선 제 소개부터 해야겠죠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저는 테크 교육 기획자이자 운영자인 </a:t>
            </a:r>
            <a:r>
              <a:rPr kumimoji="1" lang="ko-KR" altLang="en-US" dirty="0" err="1"/>
              <a:t>김보겸이라고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모두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만나뵈어</a:t>
            </a:r>
            <a:r>
              <a:rPr kumimoji="1" lang="ko-KR" altLang="en-US" dirty="0"/>
              <a:t> 반갑습니다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기술 교육 봉사 단체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설리번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프로젝트 총괄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네이버 </a:t>
            </a:r>
            <a:r>
              <a:rPr kumimoji="1" lang="ko-KR" altLang="en-US" dirty="0" err="1"/>
              <a:t>커넥트재단의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SW</a:t>
            </a:r>
            <a:r>
              <a:rPr kumimoji="1" lang="ko-KR" altLang="en-US" dirty="0" err="1"/>
              <a:t>교육팀</a:t>
            </a:r>
            <a:r>
              <a:rPr kumimoji="1" lang="ko-KR" altLang="en-US" dirty="0"/>
              <a:t> 인턴을 거쳐 현재는 업스테이지라는 인공지능 스타트업에서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교육 운영 매니저로 일하고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시장의 </a:t>
            </a:r>
            <a:r>
              <a:rPr kumimoji="1" lang="ko-KR" altLang="en-US" dirty="0" err="1"/>
              <a:t>니즈와</a:t>
            </a:r>
            <a:r>
              <a:rPr kumimoji="1" lang="ko-KR" altLang="en-US" dirty="0"/>
              <a:t> 수강생들의 성장을 함께 이룰 수 있는 교육 구조와 제작된 교육 콘텐츠들을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어떻게 하면 수강생들에게 그것들을 더 효과적으로 전달하고 최대한의 학습 효과를 낼 수 있을지에 대해서 고민하고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4866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그렇게</a:t>
            </a:r>
            <a:r>
              <a:rPr kumimoji="1" lang="ko-KR" altLang="en-US" dirty="0"/>
              <a:t> 고생하고 고생해서 </a:t>
            </a:r>
            <a:r>
              <a:rPr kumimoji="1" lang="ko-KR" altLang="en-US" dirty="0" err="1"/>
              <a:t>이름하야</a:t>
            </a:r>
            <a:r>
              <a:rPr kumimoji="1" lang="ko-KR" altLang="en-US" dirty="0"/>
              <a:t> 삽질 마스터로 거듭나게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전문가들도 삽질은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삽질 경험과 깊이가 초보자들에 비해 압도적으로 </a:t>
            </a:r>
            <a:r>
              <a:rPr kumimoji="1" lang="ko-KR" altLang="en-US" dirty="0" err="1"/>
              <a:t>많다보니</a:t>
            </a:r>
            <a:r>
              <a:rPr kumimoji="1" lang="ko-KR" altLang="en-US" dirty="0"/>
              <a:t> 대충 이렇게 막혔을 때는 </a:t>
            </a:r>
            <a:r>
              <a:rPr kumimoji="1" lang="ko-KR" altLang="en-US" dirty="0" err="1"/>
              <a:t>이렇게하고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저렇게 막혔을 때는 대충 저런 방법을 시도해보면 되더라 라는 감각이 있는 것이 다를 뿐입니다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996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우리가 해야 할 것은 부족함과 두려움을 인정하고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우선 한 걸을 나아가는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빈 파일에 마우스커서를 띄우는 일 </a:t>
            </a:r>
            <a:r>
              <a:rPr kumimoji="1" lang="ko-KR" altLang="en-US" dirty="0" err="1"/>
              <a:t>부터입니다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610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자</a:t>
            </a:r>
            <a:r>
              <a:rPr kumimoji="1" lang="ko-KR" altLang="en-US" dirty="0"/>
              <a:t> 여기서 마음 속에 울컥함과 억울함이 불쑥 고개를 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 사람들은 전공자이고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나는 비전공자인데 왜 </a:t>
            </a:r>
            <a:r>
              <a:rPr kumimoji="1" lang="ko-KR" altLang="en-US" dirty="0" err="1"/>
              <a:t>기만하시는거죠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근본부터 다르잖아요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라는 항의를 하고 싶은 분들이 </a:t>
            </a:r>
            <a:r>
              <a:rPr kumimoji="1" lang="ko-KR" altLang="en-US" dirty="0" err="1"/>
              <a:t>많을겁니다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0186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이에 대해 점점 전공자와 비전공자의 경계가 사라지고 있다는 점을 말씀드리고 싶습니다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여러가지 교육 자료들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단체들이 많이 생겨남에 따라 대학 혹은 고등학교 전공이 컴퓨터 공학이 아니더라도 개발자로서 데이터 </a:t>
            </a:r>
            <a:r>
              <a:rPr kumimoji="1" lang="ko-KR" altLang="en-US" dirty="0" err="1"/>
              <a:t>사이언티스트로서</a:t>
            </a:r>
            <a:r>
              <a:rPr kumimoji="1" lang="ko-KR" altLang="en-US" dirty="0"/>
              <a:t> 일하고 </a:t>
            </a:r>
            <a:r>
              <a:rPr kumimoji="1" lang="ko-KR" altLang="en-US" dirty="0" err="1"/>
              <a:t>계신분들이</a:t>
            </a:r>
            <a:r>
              <a:rPr kumimoji="1" lang="ko-KR" altLang="en-US" dirty="0"/>
              <a:t> 많습니다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경우 뜬지 얼마 되지 않은 분야이기 때문에 다양한 백그라운드를 가진 분들이 굉장히 많습니다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업스테이지만 하더라도 영문학과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심리학과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사학과 분들도 계십니다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또 한가지 말씀드리고 </a:t>
            </a:r>
            <a:r>
              <a:rPr kumimoji="1" lang="ko-KR" altLang="en-US" dirty="0" err="1"/>
              <a:t>싶은건</a:t>
            </a:r>
            <a:r>
              <a:rPr kumimoji="1" lang="ko-KR" altLang="en-US" dirty="0"/>
              <a:t> 전공자들도 처음에는 아무것도 몰랐던 사람들이라는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컴퓨터 공학 지식이 머리에 있는 채로 태어나는 사람은 세상에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어릴 때부터 컴퓨터를 좋아해서 독학하고 이런 천재들 세상에 거의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거의 대부분이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대 후반</a:t>
            </a:r>
            <a:r>
              <a:rPr kumimoji="1" lang="en-US" altLang="ko-KR" dirty="0"/>
              <a:t>~20</a:t>
            </a:r>
            <a:r>
              <a:rPr kumimoji="1" lang="ko-KR" altLang="en-US" dirty="0"/>
              <a:t>대 중반 정도에 관련된 지식들을 습득하고 연습하는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그들도 했는데 우리는 왜 못하나요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그분들이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년한거를</a:t>
            </a:r>
            <a:r>
              <a:rPr kumimoji="1" lang="ko-KR" altLang="en-US" dirty="0"/>
              <a:t> 우리가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개월만에</a:t>
            </a:r>
            <a:r>
              <a:rPr kumimoji="1" lang="ko-KR" altLang="en-US" dirty="0"/>
              <a:t> 다 하려니 </a:t>
            </a:r>
            <a:r>
              <a:rPr kumimoji="1" lang="ko-KR" altLang="en-US" dirty="0" err="1"/>
              <a:t>막막한거</a:t>
            </a:r>
            <a:r>
              <a:rPr kumimoji="1" lang="ko-KR" altLang="en-US" dirty="0"/>
              <a:t> 아닐까요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차분히 효과적으로 그들을 따라잡고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나아가 추월할 궁리를 해봅시다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36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말씀드렸다시피</a:t>
            </a:r>
            <a:r>
              <a:rPr kumimoji="1" lang="ko-KR" altLang="en-US" dirty="0"/>
              <a:t> 인터넷에 자료는 넘쳐납니다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우리가 할 것은 우선 시작하는 일입니다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6141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흥미와</a:t>
            </a:r>
            <a:r>
              <a:rPr kumimoji="1" lang="ko-KR" altLang="en-US" dirty="0"/>
              <a:t> 재미가 급격히 떨어지는 경우가 있을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그럴 때는 우선 잠시 그만 두는 것도 하나의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잠시 그만 두었다가 다시 해보고 싶고 재미있어졌을 때 다시 돌아와서 공부를 해봅시다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처음 할 때보다 훨씬 더 잘하고 익숙하기 때문에 더 쉽게 재미를 붙일 수 </a:t>
            </a:r>
            <a:r>
              <a:rPr kumimoji="1" lang="ko-KR" altLang="en-US" dirty="0" err="1"/>
              <a:t>있을겁니다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두 번째로는 커뮤니티를 이용하는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같이 모여 </a:t>
            </a:r>
            <a:r>
              <a:rPr kumimoji="1" lang="ko-KR" altLang="en-US" dirty="0" err="1"/>
              <a:t>신세한탄할</a:t>
            </a:r>
            <a:r>
              <a:rPr kumimoji="1" lang="ko-KR" altLang="en-US" dirty="0"/>
              <a:t> 수 있고 같이 재미있게 공부할 수 있는 커뮤니티 혹은 스터디를 찾아보시는 것도 하나의 방법일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코사다마도</a:t>
            </a:r>
            <a:r>
              <a:rPr kumimoji="1" lang="ko-KR" altLang="en-US" dirty="0"/>
              <a:t> 다 같이 모여 재미있게 학습할 수 있는 커뮤니티입니다 히히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937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다음 슬라이드부터는 초보 단계에서 벗어나 본격적으로 공부를 해보고 싶은 분들을 위해 몇 몇 </a:t>
            </a:r>
            <a:r>
              <a:rPr kumimoji="1" lang="ko-KR" altLang="en-US" dirty="0" err="1"/>
              <a:t>꿀팁을</a:t>
            </a:r>
            <a:r>
              <a:rPr kumimoji="1" lang="ko-KR" altLang="en-US" dirty="0"/>
              <a:t> 준비해보았는데요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단계까지 오셨다면 기본적인 마인드셋이나 스킬들은 </a:t>
            </a:r>
            <a:r>
              <a:rPr kumimoji="1" lang="ko-KR" altLang="en-US" dirty="0" err="1"/>
              <a:t>있을터이니</a:t>
            </a:r>
            <a:r>
              <a:rPr kumimoji="1" lang="ko-KR" altLang="en-US" dirty="0"/>
              <a:t> 제가 간단하게 개념만 알려드려도 잘 개인적으로 </a:t>
            </a:r>
            <a:r>
              <a:rPr kumimoji="1" lang="ko-KR" altLang="en-US" dirty="0" err="1"/>
              <a:t>찾아보실거라</a:t>
            </a:r>
            <a:r>
              <a:rPr kumimoji="1" lang="ko-KR" altLang="en-US" dirty="0"/>
              <a:t> 믿습니다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1359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의도적</a:t>
            </a:r>
            <a:r>
              <a:rPr kumimoji="1" lang="ko-KR" altLang="en-US" dirty="0"/>
              <a:t> 수련 개념과 </a:t>
            </a:r>
            <a:r>
              <a:rPr kumimoji="1" lang="ko-KR" altLang="en-US" dirty="0" err="1"/>
              <a:t>리버스</a:t>
            </a:r>
            <a:r>
              <a:rPr kumimoji="1" lang="ko-KR" altLang="en-US" dirty="0"/>
              <a:t> 엔지니어링 개념을 여러분들께 빠르게 소개해드리겠습니다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161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의도적 수련입니다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흔히 어떤 일의 전문가가 되기 위해서는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시간을 쓰면 된다고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그게 과연 사실일까요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여러분들은 삶을 살면서 양치질을 몇 시간 했을까요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하루에 한 번만 하더라도 </a:t>
            </a:r>
            <a:r>
              <a:rPr kumimoji="1" lang="en-US" altLang="ko-KR" dirty="0"/>
              <a:t>365 x 20,</a:t>
            </a:r>
            <a:r>
              <a:rPr kumimoji="1" lang="ko-KR" altLang="en-US" dirty="0"/>
              <a:t> 최소 </a:t>
            </a:r>
            <a:r>
              <a:rPr kumimoji="1" lang="en-US" altLang="ko-KR" dirty="0"/>
              <a:t>7000</a:t>
            </a:r>
            <a:r>
              <a:rPr kumimoji="1" lang="ko-KR" altLang="en-US" dirty="0"/>
              <a:t>번은 넘게 </a:t>
            </a:r>
            <a:r>
              <a:rPr kumimoji="1" lang="ko-KR" altLang="en-US" dirty="0" err="1"/>
              <a:t>했을겁니다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여러분들은 왜 양치질을 마스터했다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난 양치질의 전문가다라고 생각할 수 없는 것일까요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바로 의도적인 수련을 하지 않았기 때문입니다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주기적으로 자신의 상태가 어떤지 체크하고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남으로부터 객관적인 피드백을 받아 고친 경험도 </a:t>
            </a:r>
            <a:r>
              <a:rPr kumimoji="1" lang="ko-KR" altLang="en-US" dirty="0" err="1"/>
              <a:t>없을겁니다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어떤 분야의 전문가가 되기 원하신다면 짧은 주기의 피드백을 받고 자신의 행위를 개선해보는 경험을 해봐야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두 번째로는 몰입을 위한 환경이 갖추지 않았기 때문입니다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몰입은 적정한 난이도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내가 고생하지만 어느정도 달성할 수 있는 그런 </a:t>
            </a:r>
            <a:r>
              <a:rPr kumimoji="1" lang="ko-KR" altLang="en-US" dirty="0" err="1"/>
              <a:t>레벨이어야</a:t>
            </a:r>
            <a:r>
              <a:rPr kumimoji="1" lang="ko-KR" altLang="en-US" dirty="0"/>
              <a:t>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적절한 난이도를 설정하기 위해 작업의 난이도와 나의 실력을 잘 조정하는 것이 필요합니다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자세한 내용을 원하시는 분들은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함께 자라기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참고해주세요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127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리버스</a:t>
            </a:r>
            <a:r>
              <a:rPr kumimoji="1" lang="ko-KR" altLang="en-US" dirty="0"/>
              <a:t> 엔지니어링입니다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리버스</a:t>
            </a:r>
            <a:r>
              <a:rPr kumimoji="1" lang="ko-KR" altLang="en-US" dirty="0"/>
              <a:t> 엔지니어링이란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기능을 내는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기계"/>
              </a:rPr>
              <a:t>기계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만들어보고 싶은데 내부 구조를 알 수 없을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뜯어서 분석한 결과를 가지고 어떻게든 동일한 기능을 하도록 새로 만들어 내는 것입니다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얘기하면 완성된 자동차를 뜯어보며 그 자동차를 만들기 위한 기술들을 연구하고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분석해보고 자동차를 만드는 기술을 습득하는 것이죠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전문성을 </a:t>
            </a:r>
            <a:r>
              <a:rPr kumimoji="1"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리버스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엔지니어링 해야 하는 이유는 단순합니다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전문가들에게는 너무나 당연한 것들이 초보자들에게는 너무 낯설고 어려운 것들이기 때문입니다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전문가들이 초보자들이 어떤 점을 어려워하고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점을 이해못하는지 알지 못합니다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설령 안다고 하더라도 굉장히 추상화된 언어로 설명해주기 마련입니다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우리는 그들에게 가르침을 받기 보다 그들의 전문성을 직접 보고 스스로 분석하고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그것들을 나에게 맞게 적용하는 절차를 가져야 합니다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여러분들에게 조금 더 익숙한 표현을 쓰면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어깨 너머로 훔쳐 배워야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86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테크교육</a:t>
            </a:r>
            <a:r>
              <a:rPr kumimoji="1" lang="ko-KR" altLang="en-US" dirty="0"/>
              <a:t> 기획자로 </a:t>
            </a:r>
            <a:r>
              <a:rPr kumimoji="1" lang="ko-KR" altLang="en-US" dirty="0" err="1"/>
              <a:t>일한지는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개월이 조금 넘어가고 있는데요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아직 아무것도 모르는 주니어 중 </a:t>
            </a:r>
            <a:r>
              <a:rPr kumimoji="1" lang="ko-KR" altLang="en-US" dirty="0" err="1"/>
              <a:t>주니어지만</a:t>
            </a:r>
            <a:r>
              <a:rPr kumimoji="1" lang="ko-KR" altLang="en-US" dirty="0"/>
              <a:t> 제가 이 분야에 있으면서 새롭게 알게 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느꼈던 것들을 공유하고자 이 발표를 준비했습니다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코딩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나아가 </a:t>
            </a:r>
            <a:r>
              <a:rPr kumimoji="1" lang="en-US" altLang="ko-KR" dirty="0"/>
              <a:t>SW AI</a:t>
            </a:r>
            <a:r>
              <a:rPr kumimoji="1" lang="ko-KR" altLang="en-US" dirty="0"/>
              <a:t> 분야의 공부를 어떻게 하면 좋을지에 대해서 제 나름의 경험과 공부한 것들을 종합하였습니다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641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물론</a:t>
            </a:r>
            <a:r>
              <a:rPr kumimoji="1" lang="ko-KR" altLang="en-US" dirty="0"/>
              <a:t> 가장 중요한 것은 배우고자 하는 마음가짐입니다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내가 앞으로 무한히 성장할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나는 그럴 수 있을만한 </a:t>
            </a:r>
            <a:r>
              <a:rPr kumimoji="1" lang="ko-KR" altLang="en-US" dirty="0" err="1"/>
              <a:t>사람이다라고</a:t>
            </a:r>
            <a:r>
              <a:rPr kumimoji="1" lang="ko-KR" altLang="en-US" dirty="0"/>
              <a:t> 생각하는 것이 좋습니다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그래야 사소한거에서라도 배울 수 있고 깨달을 수 있는 시야가 생깁니다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 배우는 이 내용들이 오직 여기에서만 배울 수 있는 것들이라고 생각해보면 좋을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 지금 제가 얘기하는 이 내용들이 오직 이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자리에서만 얻을 수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여러분들은 제가 말하는 개념 하나하나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설명하는 것들 하나하나 다 </a:t>
            </a:r>
            <a:r>
              <a:rPr kumimoji="1" lang="ko-KR" altLang="en-US" dirty="0" err="1"/>
              <a:t>주의깊에</a:t>
            </a:r>
            <a:r>
              <a:rPr kumimoji="1" lang="ko-KR" altLang="en-US" dirty="0"/>
              <a:t> 생각해보고 또 생각해보지 않을까요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어떤 일을 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것을 배울 기회가 생겼을 때 이러한 </a:t>
            </a:r>
            <a:r>
              <a:rPr kumimoji="1" lang="ko-KR" altLang="en-US" dirty="0" err="1"/>
              <a:t>마인드셋을</a:t>
            </a:r>
            <a:r>
              <a:rPr kumimoji="1" lang="ko-KR" altLang="en-US" dirty="0"/>
              <a:t> 갖추셨으면 좋겠습니다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뭐 말이 쉽지 저도 그러기 쉽지 </a:t>
            </a:r>
            <a:r>
              <a:rPr kumimoji="1" lang="ko-KR" altLang="en-US" dirty="0" err="1"/>
              <a:t>않은거라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 같이 노력해봅시다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758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원없이 공부하고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모르는게</a:t>
            </a:r>
            <a:r>
              <a:rPr kumimoji="1" lang="ko-KR" altLang="en-US" dirty="0"/>
              <a:t> 있으면 </a:t>
            </a:r>
            <a:r>
              <a:rPr kumimoji="1" lang="ko-KR" altLang="en-US" dirty="0" err="1"/>
              <a:t>궁금한게</a:t>
            </a:r>
            <a:r>
              <a:rPr kumimoji="1" lang="ko-KR" altLang="en-US" dirty="0"/>
              <a:t> 있으면 주저하지 말고 질문하고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배운 것들을 정리하여 공유하세요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질문한다고 싫어하는 사람 한 명도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물론 질문도 잘 준비해서 해야겠죠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분만에 찾아볼 수 있는 것들을 질문하지 말고 충분히 생각하고 엄선한 것들을 질문하면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싫어할 사람들 아무도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싫어하면 그 사람이 이상한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내용들을 공유합시다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단순히 지식을 공유하면 좋아서 </a:t>
            </a:r>
            <a:r>
              <a:rPr kumimoji="1" lang="ko-KR" altLang="en-US" dirty="0" err="1"/>
              <a:t>그런게</a:t>
            </a:r>
            <a:r>
              <a:rPr kumimoji="1" lang="ko-KR" altLang="en-US" dirty="0"/>
              <a:t>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남에게 설명할 수 있기 위해서는 또 다른 차원의 노력이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과정에서 여러분들이 배웠던 것들을 한 번 더 복습하고 제대로 이해할 수 있을 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공유를 </a:t>
            </a:r>
            <a:r>
              <a:rPr kumimoji="1" lang="ko-KR" altLang="en-US" dirty="0" err="1"/>
              <a:t>많이하는</a:t>
            </a:r>
            <a:r>
              <a:rPr kumimoji="1" lang="ko-KR" altLang="en-US" dirty="0"/>
              <a:t> 사람들에게 더 많은 기회들이 찾아옵니다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여러분들이라면</a:t>
            </a:r>
            <a:r>
              <a:rPr kumimoji="1" lang="ko-KR" altLang="en-US" dirty="0"/>
              <a:t> 커뮤니티에서 많이 공유하는 사람과 일을 더 하고 싶으신가요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혼자 </a:t>
            </a:r>
            <a:r>
              <a:rPr kumimoji="1" lang="ko-KR" altLang="en-US" dirty="0" err="1"/>
              <a:t>꿍쳐두고</a:t>
            </a:r>
            <a:r>
              <a:rPr kumimoji="1" lang="ko-KR" altLang="en-US" dirty="0"/>
              <a:t> 혼자만 알고 있는 사람과 같이 일하고 싶으신가요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답은 </a:t>
            </a:r>
            <a:r>
              <a:rPr kumimoji="1" lang="ko-KR" altLang="en-US" dirty="0" err="1"/>
              <a:t>아실거라</a:t>
            </a:r>
            <a:r>
              <a:rPr kumimoji="1" lang="ko-KR" altLang="en-US" dirty="0"/>
              <a:t> 믿습니다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015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여기까지 저의 발표였습니다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760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여기까지 저의 발표였습니다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비록 공부라는 것이 험난하고 어려운 일이지만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그것에 도전하고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도전하고자 하는 여러분들을 진심을 다해 응원하며 저의 발표 마무리 하도록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57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</a:t>
            </a:r>
            <a:r>
              <a:rPr kumimoji="1" lang="ko-KR" altLang="en-US" dirty="0"/>
              <a:t> 발표는 </a:t>
            </a:r>
            <a:r>
              <a:rPr kumimoji="1" lang="en-US" altLang="ko-KR" dirty="0"/>
              <a:t>~,~,~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많은 내용을 참고하였습니다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테크 교육 기획자로서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특정 기술을 공부하는 한 명의 학생으로서 답을 얻기 위해 많이 찾고 읽었던 소스들입니다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내용이 굉장히 좋고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 교육뿐만 아니라 인생을 살아가는데 있어서도 많은 </a:t>
            </a:r>
            <a:r>
              <a:rPr kumimoji="1" lang="ko-KR" altLang="en-US" dirty="0" err="1"/>
              <a:t>인사이트를</a:t>
            </a:r>
            <a:r>
              <a:rPr kumimoji="1" lang="ko-KR" altLang="en-US" dirty="0"/>
              <a:t> 주는 내용이 많아 한 번쯤 꼭 </a:t>
            </a:r>
            <a:r>
              <a:rPr kumimoji="1" lang="ko-KR" altLang="en-US" dirty="0" err="1"/>
              <a:t>참고해보셨으면</a:t>
            </a:r>
            <a:r>
              <a:rPr kumimoji="1" lang="ko-KR" altLang="en-US" dirty="0"/>
              <a:t> 좋겠습니다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244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제가</a:t>
            </a:r>
            <a:r>
              <a:rPr kumimoji="1" lang="ko-KR" altLang="en-US" dirty="0"/>
              <a:t> 이 발표가 특히 더 더움이 될 분들을 생각해봤는데요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첫번째 코딩 및 기술을 이번 기회에 </a:t>
            </a:r>
            <a:r>
              <a:rPr kumimoji="1" lang="ko-KR" altLang="en-US" dirty="0" err="1"/>
              <a:t>가볍게라도</a:t>
            </a:r>
            <a:r>
              <a:rPr kumimoji="1" lang="ko-KR" altLang="en-US" dirty="0"/>
              <a:t> 배워보고 싶은 사람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두번째 공부를 시작하였으나 내가 잘하고 있는지 잘 </a:t>
            </a:r>
            <a:r>
              <a:rPr kumimoji="1" lang="ko-KR" altLang="en-US" dirty="0" err="1"/>
              <a:t>모르겠는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뉴비들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세번째 더 효과적인 학습법을 알고 싶은 학습자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분들이 제 발표가 특히 더 도움이 되지 않을까 생각했습니다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 그럼 본격적으로 제 발표 시작하겠습니다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506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이 질문부터 드리고 싶습니다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여러분들은 왜 코딩을 배우고 싶으신가요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취업 관문을 </a:t>
            </a:r>
            <a:r>
              <a:rPr kumimoji="1" lang="ko-KR" altLang="en-US" dirty="0" err="1"/>
              <a:t>넘기위해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조금 더 자세히는 </a:t>
            </a:r>
            <a:r>
              <a:rPr kumimoji="1" lang="ko-KR" altLang="en-US" dirty="0" err="1"/>
              <a:t>자소서에</a:t>
            </a:r>
            <a:r>
              <a:rPr kumimoji="1" lang="ko-KR" altLang="en-US" dirty="0"/>
              <a:t> 한 줄 적기 위해</a:t>
            </a:r>
            <a:r>
              <a:rPr kumimoji="1" lang="en-US" altLang="ko-KR" dirty="0"/>
              <a:t>?</a:t>
            </a:r>
            <a:r>
              <a:rPr kumimoji="1" lang="ko-KR" altLang="en-US" dirty="0"/>
              <a:t> 아니면 취미로 코딩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, 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배우고 </a:t>
            </a:r>
            <a:r>
              <a:rPr kumimoji="1" lang="ko-KR" altLang="en-US" dirty="0" err="1"/>
              <a:t>싶으신건가요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최근 들어서는 어떤 관문을 넘기 위해 배우고 싶으신 분들이 많은 것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99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굉장히</a:t>
            </a:r>
            <a:r>
              <a:rPr kumimoji="1" lang="ko-KR" altLang="en-US" dirty="0"/>
              <a:t> 안타까운 소식이지만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관문 통과는 끝이 아닙니다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여러분은 지속적으로 여러분들의 스킬을 </a:t>
            </a:r>
            <a:r>
              <a:rPr kumimoji="1" lang="ko-KR" altLang="en-US" dirty="0" err="1"/>
              <a:t>업시켜야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스킬들을 익혀야 할 거대한 운명과 막막한 현실에 마주할 가능성이 큽니다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과장 조금 보태면 평생을 걸쳐서 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우리는 관점을 조금 달리 할 필요가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꾸준히 달릴 수 있는 체력을 기르는 것으로 우리의 사고를 한 번 전환해보면 좋을 것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342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꾸준한 학습을 위해서 제 생각에는 명확한 목표를 설정하는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전략을 잘 짜는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두가지가 중요할 것 같습니다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BAC7C-85B4-5C4E-BCFF-56D678DFC01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513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4B6DF-F9C3-7745-90DE-7FA8C3E52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C4ED8-89D9-8341-9F39-E4A67411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595C0-4464-C245-B6BE-1F74D769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FBC0B-631C-B64C-9494-9F4CB2FB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F849-B181-D144-B5D1-A2F553EA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13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7A913-301A-E14A-944E-3E9B63DE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748B50-97A3-CB4F-9101-BFD88C2C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19B3E-C341-1C4D-BD15-F614D5C9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F7DC3-A979-2046-BB53-B8DD589B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3947F-0296-3749-8857-9C0D8363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813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D33D6E-6C6A-4E47-8983-8AFCA3163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C44E0B-A284-A44D-8B9F-458E18A06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7DDD6-A324-4D47-B8A0-9B3373A1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179F4-E2BF-0C42-9823-0FF2F4AC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F1F22-8FE4-8842-97E2-AEFE5019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3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26B93-8CE1-D541-AFA4-0DDB54E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2D0B8-0E14-9145-9F09-12FD1D276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87A53-E58C-C74D-B19E-88E65273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EDC197-9054-D740-BA61-FEB1811C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F0E6F-B35A-1B40-A329-0EB7C870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89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D099-E74E-3749-9F06-5D58667B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48FD4-0F22-F244-9FBA-17099998D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4AD7D-B50E-144C-854C-E100725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68538-4E39-0143-92E9-9C59699A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983BD-EAF1-104B-ADDD-3E131B4B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822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B6465-4096-DB4B-9D0C-CB7B27BD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3D62C-26A6-A74D-830F-F338DB0E0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3D49E9-50F1-6541-9577-0390EC13E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045284-66E0-1E4B-AFD5-D58F5EDD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9C22BE-3E1D-6041-8BD2-1471B812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639BA-75F0-894B-BC18-56BDE4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60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96487-4DDD-4C47-BF9F-6107FDF5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3D63-6863-604E-9B1A-849DCB56A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14998-F69E-3047-B171-2F368DE58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5B562-D16C-C643-845D-50BDD1E6D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B2914E-AEA9-984F-A4D5-B50E64CB8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81DA26-A4BA-4943-B4D9-C5272FA8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DF2DF-DBBA-1148-A272-B341C7E1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55D896-8311-924A-BE7C-2B37DDD0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52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B1174-D7C5-8948-80B6-B3F99AC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C953D-151F-6449-AF19-30D175CB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4DA045-B551-6243-8729-ED3E78F7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E30841-5187-734A-B299-1729D43E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D3AABE-E275-8D4B-8D3E-E8D7BE3C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281B18-AB49-8A48-8BBD-03BA0E54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EFC5D9-ED31-CA4A-9370-BE771BEF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549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0C0F-67CA-6842-AD95-A23FDF6E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7BFD2-7EDC-5B48-85C4-6C661F8A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846B83-44F9-C642-99DA-8B08E644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90417-8F36-B643-9E99-B4821D27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CB3C9-918A-2D43-88B9-FDBC841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EC319-CBA7-CD46-B76E-FB14A696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510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E4E9E-AA07-8744-A4F7-9E453062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4FA938-C33B-734A-B01E-E7F25CD5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E163A3-4EE5-594C-9573-95851E7F5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4AB0B-3F54-1949-A268-1DD7353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F21423-3EE3-B442-B147-9EAC5A44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4164E-5F0E-A04A-8EB8-B79833E4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91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6056FC-2F6F-B449-B800-78BCF9EE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FEC71-BF76-C44E-A25E-6776C2AD0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D29C2-255E-1943-86C1-1717A3402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4448-8FAB-0D44-8C99-CDA521AD1E75}" type="datetimeFigureOut">
              <a:rPr kumimoji="1" lang="ko-Kore-KR" altLang="en-US" smtClean="0"/>
              <a:t>2021. 9. 2.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F5A0-0F98-A447-B385-1A115EC2A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DDA0-B2AC-334B-A0E9-4B54FB7A2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808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33D74CF-F158-FC4D-980C-13C52906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67" y="-10511"/>
            <a:ext cx="122407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761CF-4C0F-8141-8E0F-AF78CEEAA0B5}"/>
              </a:ext>
            </a:extLst>
          </p:cNvPr>
          <p:cNvSpPr txBox="1"/>
          <p:nvPr/>
        </p:nvSpPr>
        <p:spPr>
          <a:xfrm>
            <a:off x="3473410" y="3679749"/>
            <a:ext cx="1765739" cy="42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명확한 목표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E6C5B-3B94-D94A-B7C6-AEE5DECD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21" y="2433000"/>
            <a:ext cx="1033518" cy="1033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3FB981-F69E-F54A-B348-61B78A1F7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536" y="2307319"/>
            <a:ext cx="1159199" cy="1159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65718-67EA-A145-A82B-322FAF35E801}"/>
              </a:ext>
            </a:extLst>
          </p:cNvPr>
          <p:cNvSpPr txBox="1"/>
          <p:nvPr/>
        </p:nvSpPr>
        <p:spPr>
          <a:xfrm>
            <a:off x="6847265" y="3679749"/>
            <a:ext cx="1765739" cy="42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학습 전략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3289284" y="4224007"/>
            <a:ext cx="2133989" cy="42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B2115-91C1-A444-85B3-3C92EF9B03B2}"/>
              </a:ext>
            </a:extLst>
          </p:cNvPr>
          <p:cNvSpPr txBox="1"/>
          <p:nvPr/>
        </p:nvSpPr>
        <p:spPr>
          <a:xfrm>
            <a:off x="6395110" y="4224007"/>
            <a:ext cx="2670047" cy="42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 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4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3641607" y="3196404"/>
            <a:ext cx="4908785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하필 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‘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왜 지금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’,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‘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왜 코딩 분야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’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가 뜨고 있을까요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28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2829796" y="3196404"/>
            <a:ext cx="6532407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데이터로 가치를 창출하는 시대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문제를 해결하는 시대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0E6FC-6405-BB48-8EFA-3919BFCB78AD}"/>
              </a:ext>
            </a:extLst>
          </p:cNvPr>
          <p:cNvSpPr txBox="1"/>
          <p:nvPr/>
        </p:nvSpPr>
        <p:spPr>
          <a:xfrm>
            <a:off x="2829795" y="2876188"/>
            <a:ext cx="6532407" cy="3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(</a:t>
            </a:r>
            <a:r>
              <a:rPr kumimoji="1" lang="ko-KR" altLang="en-US" sz="11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 사이언스</a:t>
            </a:r>
            <a:r>
              <a:rPr kumimoji="1" lang="en-US" altLang="ko-KR" sz="11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sz="11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인공지능으로 범위 축소했을 때</a:t>
            </a:r>
            <a:r>
              <a:rPr kumimoji="1" lang="en-US" altLang="ko-KR" sz="11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)</a:t>
            </a:r>
            <a:endParaRPr kumimoji="1" lang="ko-Kore-KR" altLang="en-US" sz="11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885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2829796" y="3196404"/>
            <a:ext cx="6532407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로 가치를 창출하는 시대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문제를 해결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하는 시대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B8232-957F-5B46-AE8C-321412990709}"/>
              </a:ext>
            </a:extLst>
          </p:cNvPr>
          <p:cNvSpPr txBox="1"/>
          <p:nvPr/>
        </p:nvSpPr>
        <p:spPr>
          <a:xfrm>
            <a:off x="7662042" y="3082049"/>
            <a:ext cx="483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B12A6-6A1A-1948-A3AA-A53214E99492}"/>
              </a:ext>
            </a:extLst>
          </p:cNvPr>
          <p:cNvSpPr txBox="1"/>
          <p:nvPr/>
        </p:nvSpPr>
        <p:spPr>
          <a:xfrm>
            <a:off x="3878318" y="3082049"/>
            <a:ext cx="483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3384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5236665" y="2780905"/>
            <a:ext cx="2267721" cy="129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①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문제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②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어떤 데이터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③ 어떻게 해결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212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A46B-BE71-F74D-9575-C82E48C982D8}"/>
              </a:ext>
            </a:extLst>
          </p:cNvPr>
          <p:cNvSpPr txBox="1"/>
          <p:nvPr/>
        </p:nvSpPr>
        <p:spPr>
          <a:xfrm>
            <a:off x="5236665" y="2780905"/>
            <a:ext cx="2267721" cy="129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①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문제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②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어떤 데이터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③ 어떻게 해결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B76BBE4C-7AF4-5549-9AC6-BB301365120A}"/>
              </a:ext>
            </a:extLst>
          </p:cNvPr>
          <p:cNvCxnSpPr>
            <a:cxnSpLocks/>
          </p:cNvCxnSpPr>
          <p:nvPr/>
        </p:nvCxnSpPr>
        <p:spPr>
          <a:xfrm flipV="1">
            <a:off x="7125073" y="2495417"/>
            <a:ext cx="714703" cy="7096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DCF521-895A-C048-9671-08723F61F2F5}"/>
              </a:ext>
            </a:extLst>
          </p:cNvPr>
          <p:cNvSpPr/>
          <p:nvPr/>
        </p:nvSpPr>
        <p:spPr>
          <a:xfrm>
            <a:off x="7839776" y="2009204"/>
            <a:ext cx="954107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기업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BFE837-B440-CE47-A2AA-29086CDC39E7}"/>
              </a:ext>
            </a:extLst>
          </p:cNvPr>
          <p:cNvSpPr/>
          <p:nvPr/>
        </p:nvSpPr>
        <p:spPr>
          <a:xfrm>
            <a:off x="8260952" y="2495417"/>
            <a:ext cx="954107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산업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62B106-D96C-5147-B3DA-7217456191B2}"/>
              </a:ext>
            </a:extLst>
          </p:cNvPr>
          <p:cNvSpPr/>
          <p:nvPr/>
        </p:nvSpPr>
        <p:spPr>
          <a:xfrm>
            <a:off x="8518455" y="1383749"/>
            <a:ext cx="1364476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학문 영역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C1A13849-874A-DB41-9166-19C51E0C81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18183" y="3901570"/>
            <a:ext cx="796134" cy="574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호 13">
            <a:extLst>
              <a:ext uri="{FF2B5EF4-FFF2-40B4-BE49-F238E27FC236}">
                <a16:creationId xmlns:a16="http://schemas.microsoft.com/office/drawing/2014/main" id="{4D1BF126-129A-8945-9296-05F7C03353CA}"/>
              </a:ext>
            </a:extLst>
          </p:cNvPr>
          <p:cNvSpPr/>
          <p:nvPr/>
        </p:nvSpPr>
        <p:spPr>
          <a:xfrm rot="1539578">
            <a:off x="6548853" y="2963226"/>
            <a:ext cx="557048" cy="742409"/>
          </a:xfrm>
          <a:prstGeom prst="arc">
            <a:avLst>
              <a:gd name="adj1" fmla="val 16200000"/>
              <a:gd name="adj2" fmla="val 8958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4296CF-5305-CD44-AB6B-5B8E44B3662A}"/>
              </a:ext>
            </a:extLst>
          </p:cNvPr>
          <p:cNvSpPr/>
          <p:nvPr/>
        </p:nvSpPr>
        <p:spPr>
          <a:xfrm>
            <a:off x="9511683" y="2200378"/>
            <a:ext cx="954107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어떤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고객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DAE251-7D37-084B-B5C8-4C570D4ACA28}"/>
              </a:ext>
            </a:extLst>
          </p:cNvPr>
          <p:cNvSpPr/>
          <p:nvPr/>
        </p:nvSpPr>
        <p:spPr>
          <a:xfrm>
            <a:off x="3078052" y="4364853"/>
            <a:ext cx="364202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툴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C1B9AB-7388-A842-A2BB-0769CFBE92B7}"/>
              </a:ext>
            </a:extLst>
          </p:cNvPr>
          <p:cNvSpPr/>
          <p:nvPr/>
        </p:nvSpPr>
        <p:spPr>
          <a:xfrm>
            <a:off x="3801845" y="4556028"/>
            <a:ext cx="902811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머신러닝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42FC55-6C9B-5948-A001-ACF2449D9351}"/>
              </a:ext>
            </a:extLst>
          </p:cNvPr>
          <p:cNvSpPr/>
          <p:nvPr/>
        </p:nvSpPr>
        <p:spPr>
          <a:xfrm>
            <a:off x="3429058" y="3887852"/>
            <a:ext cx="1082348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프레임워크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1F4B43-459F-0C4F-92F2-9838520FF58A}"/>
              </a:ext>
            </a:extLst>
          </p:cNvPr>
          <p:cNvSpPr/>
          <p:nvPr/>
        </p:nvSpPr>
        <p:spPr>
          <a:xfrm>
            <a:off x="2427110" y="5014295"/>
            <a:ext cx="1826141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분석하면 그 이후는</a:t>
            </a:r>
            <a:r>
              <a:rPr kumimoji="1" lang="en-US" altLang="ko-KR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3D9DB-3420-8348-875B-630924694AD4}"/>
              </a:ext>
            </a:extLst>
          </p:cNvPr>
          <p:cNvSpPr/>
          <p:nvPr/>
        </p:nvSpPr>
        <p:spPr>
          <a:xfrm>
            <a:off x="2323976" y="3997853"/>
            <a:ext cx="723275" cy="382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딥러닝</a:t>
            </a: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52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공부를 하는 이유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309853" y="2987116"/>
            <a:ext cx="6532407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공부하는 이유와 목표를 명확히 하고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자신만의 전략을 잘 세우자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7AA02-675B-274B-805F-1C51028D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94" y="2782204"/>
            <a:ext cx="1965653" cy="12935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4D1E22-8FF0-4F40-AD15-2F2EAF1601CE}"/>
              </a:ext>
            </a:extLst>
          </p:cNvPr>
          <p:cNvSpPr/>
          <p:nvPr/>
        </p:nvSpPr>
        <p:spPr>
          <a:xfrm>
            <a:off x="9040607" y="2876797"/>
            <a:ext cx="14013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050" dirty="0">
                <a:solidFill>
                  <a:srgbClr val="4447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너무 진부한 내용이라</a:t>
            </a:r>
            <a:endParaRPr lang="ko-Kore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829796" y="3196404"/>
            <a:ext cx="6532407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목표는 잘 </a:t>
            </a:r>
            <a:r>
              <a:rPr kumimoji="1" lang="ko-KR" altLang="en-US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세웠어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그럼 이제 공부는 어떻게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..?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FB5155-5C05-0A44-80B8-7EC838E41957}"/>
              </a:ext>
            </a:extLst>
          </p:cNvPr>
          <p:cNvSpPr/>
          <p:nvPr/>
        </p:nvSpPr>
        <p:spPr>
          <a:xfrm>
            <a:off x="8389713" y="30511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🤔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618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829796" y="3196404"/>
            <a:ext cx="6532407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지식 위주의 공부가 아닌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경험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위주의 공부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333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334553" y="2988655"/>
            <a:ext cx="7522894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내가 만들고 싶고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해결하고 싶은 문제를 먼저 정하고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이를 해결하기 위한 최소한의 지식을 습득한 후 곧바로 해결해보는 경험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11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A76E3E-84EB-5540-AFCD-56A881ABC3B5}"/>
              </a:ext>
            </a:extLst>
          </p:cNvPr>
          <p:cNvSpPr txBox="1"/>
          <p:nvPr/>
        </p:nvSpPr>
        <p:spPr>
          <a:xfrm>
            <a:off x="914400" y="923453"/>
            <a:ext cx="679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914398" y="1465154"/>
            <a:ext cx="61053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테크 교육 분야에 있으면서 깨달은 것들</a:t>
            </a:r>
            <a:endParaRPr kumimoji="1" lang="en-US" altLang="ko-KR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endParaRPr kumimoji="1" lang="en-US" altLang="ko-KR" sz="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R" sz="14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(feat. </a:t>
            </a:r>
            <a:r>
              <a:rPr kumimoji="1" lang="ko-KR" altLang="en-US" sz="1400" b="1" dirty="0" err="1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기깔나게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코딩 공부하는 법</a:t>
            </a:r>
            <a:r>
              <a:rPr kumimoji="1" lang="en-US" altLang="ko-KR" sz="14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endParaRPr kumimoji="1" lang="ko-Kore-KR" altLang="en-US" sz="14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B6A47-B871-754F-870A-102F670CF408}"/>
              </a:ext>
            </a:extLst>
          </p:cNvPr>
          <p:cNvSpPr txBox="1"/>
          <p:nvPr/>
        </p:nvSpPr>
        <p:spPr>
          <a:xfrm>
            <a:off x="914398" y="2750127"/>
            <a:ext cx="59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공부를 하는 이유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5D4DC-ECD2-7143-AD34-52741612DB3E}"/>
              </a:ext>
            </a:extLst>
          </p:cNvPr>
          <p:cNvSpPr txBox="1"/>
          <p:nvPr/>
        </p:nvSpPr>
        <p:spPr>
          <a:xfrm>
            <a:off x="914397" y="3195062"/>
            <a:ext cx="564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효과적인 학습 방법론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2F72-8C53-1746-9AA7-29A2199E5B9A}"/>
              </a:ext>
            </a:extLst>
          </p:cNvPr>
          <p:cNvSpPr txBox="1"/>
          <p:nvPr/>
        </p:nvSpPr>
        <p:spPr>
          <a:xfrm>
            <a:off x="914399" y="3639997"/>
            <a:ext cx="579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3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더 나아가고 싶은 분들께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11512-69D6-0B44-82C7-241FC241776E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</p:spTree>
    <p:extLst>
      <p:ext uri="{BB962C8B-B14F-4D97-AF65-F5344CB8AC3E}">
        <p14:creationId xmlns:p14="http://schemas.microsoft.com/office/powerpoint/2010/main" val="106800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334553" y="2988655"/>
            <a:ext cx="7522894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내가 만들고 싶고</a:t>
            </a:r>
            <a:r>
              <a:rPr kumimoji="1" lang="en-US" altLang="ko-KR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해결하고 싶은 문제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를 먼저 정하고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이를 해결하기 위한 최소한의 지식을 습득한 후 곧바로 해결해보는 경험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1E26C22C-19B6-A746-AAF5-7F2E2099F42F}"/>
              </a:ext>
            </a:extLst>
          </p:cNvPr>
          <p:cNvSpPr/>
          <p:nvPr/>
        </p:nvSpPr>
        <p:spPr>
          <a:xfrm rot="3165644">
            <a:off x="7283667" y="2701159"/>
            <a:ext cx="178676" cy="399393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6B1E0D-22B4-9944-BD38-ACBA3F6C5DEE}"/>
              </a:ext>
            </a:extLst>
          </p:cNvPr>
          <p:cNvSpPr/>
          <p:nvPr/>
        </p:nvSpPr>
        <p:spPr>
          <a:xfrm>
            <a:off x="7373005" y="2339554"/>
            <a:ext cx="3084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이건 아까 생각해봤죠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sz="20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😉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384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2334553" y="2988655"/>
            <a:ext cx="7522894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내가 만들고 싶고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해결하고 싶은 문제를 먼저 정하고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이를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해결하기 위한 최소한의 지식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을 습득한 후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곧바로 해결해보는 경험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404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CC5B9-AD5E-0E42-B87D-73068B3E277D}"/>
              </a:ext>
            </a:extLst>
          </p:cNvPr>
          <p:cNvSpPr txBox="1"/>
          <p:nvPr/>
        </p:nvSpPr>
        <p:spPr>
          <a:xfrm>
            <a:off x="483173" y="3196404"/>
            <a:ext cx="7522894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왜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그렇게 해야 재미있으니까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..!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40836A-828F-7A40-9B8A-E118476F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18" y="2449821"/>
            <a:ext cx="1723791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DECDB-6125-6342-ADF7-9B4386B7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31" y="2475747"/>
            <a:ext cx="1867338" cy="1152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027CC-9DF8-084D-AB62-E74B877DC2DA}"/>
              </a:ext>
            </a:extLst>
          </p:cNvPr>
          <p:cNvSpPr txBox="1"/>
          <p:nvPr/>
        </p:nvSpPr>
        <p:spPr>
          <a:xfrm>
            <a:off x="2334553" y="3806004"/>
            <a:ext cx="7522894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해방가이자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억압자인 공부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" name="삼각형 1">
            <a:extLst>
              <a:ext uri="{FF2B5EF4-FFF2-40B4-BE49-F238E27FC236}">
                <a16:creationId xmlns:a16="http://schemas.microsoft.com/office/drawing/2014/main" id="{BAF93BE4-5A8D-BC42-882D-F9042E544464}"/>
              </a:ext>
            </a:extLst>
          </p:cNvPr>
          <p:cNvSpPr/>
          <p:nvPr/>
        </p:nvSpPr>
        <p:spPr>
          <a:xfrm>
            <a:off x="5906814" y="4035976"/>
            <a:ext cx="378372" cy="26275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72CE8-3645-6A44-831B-6F539314948A}"/>
              </a:ext>
            </a:extLst>
          </p:cNvPr>
          <p:cNvSpPr/>
          <p:nvPr/>
        </p:nvSpPr>
        <p:spPr>
          <a:xfrm>
            <a:off x="3958459" y="3875686"/>
            <a:ext cx="4275083" cy="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A72B554-2E3F-9C4B-88EE-5A0591FFB96A}"/>
              </a:ext>
            </a:extLst>
          </p:cNvPr>
          <p:cNvSpPr/>
          <p:nvPr/>
        </p:nvSpPr>
        <p:spPr>
          <a:xfrm>
            <a:off x="3852043" y="2730056"/>
            <a:ext cx="1100958" cy="10510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1E03-800A-5C49-8DCE-D34E5D12FD72}"/>
              </a:ext>
            </a:extLst>
          </p:cNvPr>
          <p:cNvSpPr txBox="1"/>
          <p:nvPr/>
        </p:nvSpPr>
        <p:spPr>
          <a:xfrm>
            <a:off x="4002412" y="31099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공부량</a:t>
            </a:r>
            <a:endParaRPr kumimoji="1" lang="ko-Kore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93846-DF9A-8F44-A76C-4FF825BF4DB5}"/>
              </a:ext>
            </a:extLst>
          </p:cNvPr>
          <p:cNvSpPr/>
          <p:nvPr/>
        </p:nvSpPr>
        <p:spPr>
          <a:xfrm>
            <a:off x="7239000" y="2730056"/>
            <a:ext cx="1100958" cy="10510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DC5AD-1A65-1747-B7D5-D3A7D68F596E}"/>
              </a:ext>
            </a:extLst>
          </p:cNvPr>
          <p:cNvSpPr txBox="1"/>
          <p:nvPr/>
        </p:nvSpPr>
        <p:spPr>
          <a:xfrm>
            <a:off x="7389369" y="298683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문제의</a:t>
            </a:r>
            <a:endParaRPr kumimoji="1" lang="en-US" altLang="ko-KR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심각함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53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9CF50-AA24-B440-8131-29C06A101C1F}"/>
              </a:ext>
            </a:extLst>
          </p:cNvPr>
          <p:cNvSpPr txBox="1"/>
          <p:nvPr/>
        </p:nvSpPr>
        <p:spPr>
          <a:xfrm>
            <a:off x="2812476" y="2138401"/>
            <a:ext cx="656704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공부의 효용과 문제해결의 짜릿함을 뇌에 각인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157502-BA23-3B42-BBF9-8CE588CC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31" y="2946591"/>
            <a:ext cx="3281538" cy="24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9CF50-AA24-B440-8131-29C06A101C1F}"/>
              </a:ext>
            </a:extLst>
          </p:cNvPr>
          <p:cNvSpPr txBox="1"/>
          <p:nvPr/>
        </p:nvSpPr>
        <p:spPr>
          <a:xfrm>
            <a:off x="3794549" y="3196404"/>
            <a:ext cx="4602903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프로젝트 시작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장밋빛 미래의 시작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…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25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9CF50-AA24-B440-8131-29C06A101C1F}"/>
              </a:ext>
            </a:extLst>
          </p:cNvPr>
          <p:cNvSpPr txBox="1"/>
          <p:nvPr/>
        </p:nvSpPr>
        <p:spPr>
          <a:xfrm>
            <a:off x="3794548" y="2988655"/>
            <a:ext cx="4602903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…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인줄 알았으나 바로 나에게 찾아온 것은 막막함과 무수히 많은 삽질</a:t>
            </a:r>
            <a:endParaRPr kumimoji="1" lang="ko-Kore-KR" altLang="en-US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2875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9CF50-AA24-B440-8131-29C06A101C1F}"/>
              </a:ext>
            </a:extLst>
          </p:cNvPr>
          <p:cNvSpPr txBox="1"/>
          <p:nvPr/>
        </p:nvSpPr>
        <p:spPr>
          <a:xfrm>
            <a:off x="3794549" y="3196404"/>
            <a:ext cx="4602903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막막함과 삽질은 너무나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당연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한 것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270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6D6E28-4E0E-7349-BCFF-094D3A18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95" y="2886282"/>
            <a:ext cx="918226" cy="918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CB3163-EC24-4F44-AD3C-10AA9EE2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03" y="2890116"/>
            <a:ext cx="918226" cy="918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545CE-EF44-8244-8877-E5F5B8821FE5}"/>
              </a:ext>
            </a:extLst>
          </p:cNvPr>
          <p:cNvSpPr txBox="1"/>
          <p:nvPr/>
        </p:nvSpPr>
        <p:spPr>
          <a:xfrm>
            <a:off x="4265334" y="3957862"/>
            <a:ext cx="1357748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뭘 모르는지 모름</a:t>
            </a:r>
            <a:endParaRPr kumimoji="1" lang="en-US" altLang="ko-KR" sz="12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4C2E5-8698-C84F-9020-B20C56CC2953}"/>
              </a:ext>
            </a:extLst>
          </p:cNvPr>
          <p:cNvSpPr txBox="1"/>
          <p:nvPr/>
        </p:nvSpPr>
        <p:spPr>
          <a:xfrm>
            <a:off x="6589942" y="3957862"/>
            <a:ext cx="1357748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뭘 모르는지 앎</a:t>
            </a:r>
            <a:endParaRPr kumimoji="1" lang="en-US" altLang="ko-KR" sz="12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0352A6BF-0AEA-6C44-BD73-9323D500B45F}"/>
              </a:ext>
            </a:extLst>
          </p:cNvPr>
          <p:cNvSpPr/>
          <p:nvPr/>
        </p:nvSpPr>
        <p:spPr>
          <a:xfrm>
            <a:off x="5933365" y="3313390"/>
            <a:ext cx="315309" cy="2278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58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9790F8-09FA-3848-98B3-88699610776E}"/>
              </a:ext>
            </a:extLst>
          </p:cNvPr>
          <p:cNvSpPr txBox="1"/>
          <p:nvPr/>
        </p:nvSpPr>
        <p:spPr>
          <a:xfrm>
            <a:off x="914398" y="1465154"/>
            <a:ext cx="7371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안녕하세요</a:t>
            </a:r>
            <a:r>
              <a:rPr kumimoji="1" lang="en-US" altLang="ko-KR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테크 교육 기획자 김보겸입니다</a:t>
            </a:r>
            <a:r>
              <a:rPr kumimoji="1" lang="en-US" altLang="ko-KR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B3AF5-4255-CC42-B487-657F1BBE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31" y="2767494"/>
            <a:ext cx="1160611" cy="1223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CD3FDC-61F1-AF41-B0E1-C9910BB6C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22" b="89931" l="10000" r="92459">
                        <a14:foregroundMark x1="30328" y1="25000" x2="28197" y2="34722"/>
                        <a14:foregroundMark x1="40492" y1="40972" x2="39344" y2="34028"/>
                        <a14:foregroundMark x1="51639" y1="26389" x2="51639" y2="34375"/>
                        <a14:foregroundMark x1="62295" y1="35764" x2="64262" y2="36458"/>
                        <a14:foregroundMark x1="12787" y1="61458" x2="11967" y2="65278"/>
                        <a14:foregroundMark x1="18947" y1="70703" x2="18852" y2="73264"/>
                        <a14:foregroundMark x1="19344" y1="60069" x2="19301" y2="61211"/>
                        <a14:foregroundMark x1="28033" y1="57639" x2="27049" y2="57639"/>
                        <a14:foregroundMark x1="28197" y1="56250" x2="30656" y2="57639"/>
                        <a14:foregroundMark x1="38197" y1="59028" x2="38197" y2="67708"/>
                        <a14:foregroundMark x1="51148" y1="57986" x2="51639" y2="70833"/>
                        <a14:foregroundMark x1="63770" y1="57639" x2="64262" y2="71528"/>
                        <a14:foregroundMark x1="80820" y1="54514" x2="78689" y2="54861"/>
                        <a14:foregroundMark x1="87213" y1="54514" x2="92459" y2="54861"/>
                        <a14:backgroundMark x1="18525" y1="67014" x2="18525" y2="67014"/>
                        <a14:backgroundMark x1="19180" y1="65972" x2="17541" y2="66319"/>
                        <a14:backgroundMark x1="20492" y1="65625" x2="18689" y2="64931"/>
                        <a14:backgroundMark x1="19016" y1="70139" x2="19016" y2="70139"/>
                        <a14:backgroundMark x1="78525" y1="61806" x2="78525" y2="61806"/>
                        <a14:backgroundMark x1="80492" y1="61806" x2="78197" y2="63542"/>
                        <a14:backgroundMark x1="80164" y1="60069" x2="80164" y2="60069"/>
                        <a14:backgroundMark x1="80492" y1="60069" x2="80656" y2="60069"/>
                        <a14:backgroundMark x1="80656" y1="59722" x2="81803" y2="61458"/>
                        <a14:backgroundMark x1="80820" y1="61111" x2="76721" y2="67014"/>
                        <a14:backgroundMark x1="76885" y1="66667" x2="75738" y2="68056"/>
                        <a14:backgroundMark x1="75410" y1="70833" x2="75902" y2="66319"/>
                        <a14:backgroundMark x1="75574" y1="67708" x2="74754" y2="6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000" y="2821891"/>
            <a:ext cx="2360175" cy="1114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49DACB-1BB7-4346-903C-A90FDBC31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074" y="3149783"/>
            <a:ext cx="2099793" cy="4770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D1785F-4965-EA48-A8D1-C6EE35978940}"/>
              </a:ext>
            </a:extLst>
          </p:cNvPr>
          <p:cNvSpPr/>
          <p:nvPr/>
        </p:nvSpPr>
        <p:spPr>
          <a:xfrm>
            <a:off x="1544306" y="4278748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</a:rPr>
              <a:t>프로젝트 총괄</a:t>
            </a:r>
            <a:endParaRPr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884FF-1A59-C64C-9348-23BE4E25B89D}"/>
              </a:ext>
            </a:extLst>
          </p:cNvPr>
          <p:cNvSpPr/>
          <p:nvPr/>
        </p:nvSpPr>
        <p:spPr>
          <a:xfrm>
            <a:off x="5130529" y="4278748"/>
            <a:ext cx="1742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solidFill>
                  <a:srgbClr val="44474A"/>
                </a:solidFill>
                <a:latin typeface="+mn-ea"/>
              </a:rPr>
              <a:t>SW </a:t>
            </a:r>
            <a:r>
              <a:rPr kumimoji="1" lang="ko-KR" altLang="en-US" sz="1600" dirty="0">
                <a:solidFill>
                  <a:srgbClr val="44474A"/>
                </a:solidFill>
                <a:latin typeface="+mn-ea"/>
              </a:rPr>
              <a:t>교육 팀 인턴</a:t>
            </a:r>
            <a:endParaRPr lang="ko-Kore-KR" altLang="en-US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D382C-0BD6-2D46-A025-5FCA9714A366}"/>
              </a:ext>
            </a:extLst>
          </p:cNvPr>
          <p:cNvSpPr/>
          <p:nvPr/>
        </p:nvSpPr>
        <p:spPr>
          <a:xfrm>
            <a:off x="8431309" y="427874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latin typeface="+mn-ea"/>
              </a:rPr>
              <a:t>AI</a:t>
            </a:r>
            <a:r>
              <a:rPr lang="ko-KR" altLang="en-US" sz="1600" dirty="0">
                <a:latin typeface="+mn-ea"/>
              </a:rPr>
              <a:t> 교육 운영 매니저</a:t>
            </a:r>
            <a:endParaRPr lang="ko-Kore-KR" altLang="en-US" sz="16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3BDFC-A8EF-C84D-BF4A-E72DA17B73C1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25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4C865-01CC-AA40-B4C1-8C1C3CD6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47" y="2299653"/>
            <a:ext cx="1513106" cy="22586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9CCCB-044B-F545-A445-B779C745D0A4}"/>
              </a:ext>
            </a:extLst>
          </p:cNvPr>
          <p:cNvSpPr/>
          <p:nvPr/>
        </p:nvSpPr>
        <p:spPr>
          <a:xfrm>
            <a:off x="10498736" y="6505229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출처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: yes24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 ‘</a:t>
            </a:r>
            <a:r>
              <a:rPr lang="ko-KR" altLang="en-US" sz="800" dirty="0" err="1">
                <a:solidFill>
                  <a:srgbClr val="6D6D6D"/>
                </a:solidFill>
                <a:latin typeface="Inter var"/>
              </a:rPr>
              <a:t>삽질마스터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5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권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9212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4E4C-DB59-E14D-8439-4BC95007E78B}"/>
              </a:ext>
            </a:extLst>
          </p:cNvPr>
          <p:cNvSpPr txBox="1"/>
          <p:nvPr/>
        </p:nvSpPr>
        <p:spPr>
          <a:xfrm>
            <a:off x="3794549" y="2988655"/>
            <a:ext cx="4602903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부족함과 두려움을 인정하고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우선 한 걸음 나아가는 것에서 시작하자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60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4E4C-DB59-E14D-8439-4BC95007E78B}"/>
              </a:ext>
            </a:extLst>
          </p:cNvPr>
          <p:cNvSpPr txBox="1"/>
          <p:nvPr/>
        </p:nvSpPr>
        <p:spPr>
          <a:xfrm>
            <a:off x="2575969" y="3196404"/>
            <a:ext cx="5843438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Q. 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저 사람들은 </a:t>
            </a:r>
            <a:r>
              <a:rPr kumimoji="1" lang="ko-KR" altLang="en-US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전공자고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저는 </a:t>
            </a:r>
            <a:r>
              <a:rPr kumimoji="1" lang="ko-KR" altLang="en-US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비전공자인데요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..?</a:t>
            </a: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B32E264A-4EDF-3F40-8378-6350F648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407" y="2712983"/>
            <a:ext cx="1432034" cy="14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4E4C-DB59-E14D-8439-4BC95007E78B}"/>
              </a:ext>
            </a:extLst>
          </p:cNvPr>
          <p:cNvSpPr txBox="1"/>
          <p:nvPr/>
        </p:nvSpPr>
        <p:spPr>
          <a:xfrm>
            <a:off x="2849773" y="2988655"/>
            <a:ext cx="7651375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점점 전공자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/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비전공자의 경계가 허물어지고 있습니다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    그리고 전공자도 처음엔 아무것도 몰랐던 사람들이었습니다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7514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4E4C-DB59-E14D-8439-4BC95007E78B}"/>
              </a:ext>
            </a:extLst>
          </p:cNvPr>
          <p:cNvSpPr txBox="1"/>
          <p:nvPr/>
        </p:nvSpPr>
        <p:spPr>
          <a:xfrm>
            <a:off x="3794548" y="2987116"/>
            <a:ext cx="4602903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인터넷에 자료는 넘쳐나니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우리가 할 것은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시작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하는 것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388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효과적인 학습 방법론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4E4C-DB59-E14D-8439-4BC95007E78B}"/>
              </a:ext>
            </a:extLst>
          </p:cNvPr>
          <p:cNvSpPr txBox="1"/>
          <p:nvPr/>
        </p:nvSpPr>
        <p:spPr>
          <a:xfrm>
            <a:off x="3794548" y="2218378"/>
            <a:ext cx="4602903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흥미와 재미가 떨어진다고요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그럼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3BA74-CC46-F644-B078-6D6E8988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93" y="2924853"/>
            <a:ext cx="1208690" cy="120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A0710-DC92-E84A-9F64-F58BD869D8E4}"/>
              </a:ext>
            </a:extLst>
          </p:cNvPr>
          <p:cNvSpPr txBox="1"/>
          <p:nvPr/>
        </p:nvSpPr>
        <p:spPr>
          <a:xfrm>
            <a:off x="3689599" y="4272768"/>
            <a:ext cx="1418584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잠시 관두기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36920C-E917-6445-967B-91C1A6F8C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816" y="3076198"/>
            <a:ext cx="1126017" cy="1126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CB7B5-298C-114D-9618-736EAC169C89}"/>
              </a:ext>
            </a:extLst>
          </p:cNvPr>
          <p:cNvSpPr txBox="1"/>
          <p:nvPr/>
        </p:nvSpPr>
        <p:spPr>
          <a:xfrm>
            <a:off x="6632144" y="4272769"/>
            <a:ext cx="2029360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커뮤니티 이용하기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7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47F6E-DFDD-A14C-BD61-F7D42446E834}"/>
              </a:ext>
            </a:extLst>
          </p:cNvPr>
          <p:cNvSpPr txBox="1"/>
          <p:nvPr/>
        </p:nvSpPr>
        <p:spPr>
          <a:xfrm>
            <a:off x="3794548" y="2987116"/>
            <a:ext cx="4602903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초보 단계에서 벗어나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본격적인 공부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를 해보고 싶으신 분들께 알려드리는 팁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142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06903-41F9-C04A-A50C-C06442E3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07" y="2967273"/>
            <a:ext cx="1022168" cy="1022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56DBAE-C737-D648-A0CD-B3422A6D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60" y="2978749"/>
            <a:ext cx="923453" cy="923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837B51-18EB-F644-A224-8735A5A15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76" y="3149951"/>
            <a:ext cx="610363" cy="610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84DF33-DC29-FE45-B509-3D18ED7B119E}"/>
              </a:ext>
            </a:extLst>
          </p:cNvPr>
          <p:cNvSpPr txBox="1"/>
          <p:nvPr/>
        </p:nvSpPr>
        <p:spPr>
          <a:xfrm>
            <a:off x="3754858" y="4157154"/>
            <a:ext cx="1418584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의도적 수련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39BC3-28C9-D84B-AC72-B9BB26B7FF2F}"/>
              </a:ext>
            </a:extLst>
          </p:cNvPr>
          <p:cNvSpPr txBox="1"/>
          <p:nvPr/>
        </p:nvSpPr>
        <p:spPr>
          <a:xfrm>
            <a:off x="7018560" y="4157154"/>
            <a:ext cx="1818310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리버스</a:t>
            </a: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엔지니어링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796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396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 </a:t>
            </a:r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–</a:t>
            </a: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의도적 수련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D4AD9-7046-F444-B3FD-FCAED882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74" y="2041945"/>
            <a:ext cx="3219928" cy="2189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D4C40-51DD-A146-9C56-AFDBE2DC59A7}"/>
              </a:ext>
            </a:extLst>
          </p:cNvPr>
          <p:cNvSpPr/>
          <p:nvPr/>
        </p:nvSpPr>
        <p:spPr>
          <a:xfrm>
            <a:off x="9307293" y="6544583"/>
            <a:ext cx="27959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6D6D6D"/>
                </a:solidFill>
                <a:latin typeface="Inter var"/>
              </a:rPr>
              <a:t>출처</a:t>
            </a:r>
            <a:r>
              <a:rPr lang="en-US" altLang="ko-KR" sz="900" dirty="0">
                <a:solidFill>
                  <a:srgbClr val="6D6D6D"/>
                </a:solidFill>
                <a:latin typeface="Inter var"/>
              </a:rPr>
              <a:t>: </a:t>
            </a:r>
            <a:r>
              <a:rPr lang="ko-KR" altLang="en-US" sz="900" dirty="0">
                <a:solidFill>
                  <a:srgbClr val="6D6D6D"/>
                </a:solidFill>
                <a:latin typeface="Inter var"/>
              </a:rPr>
              <a:t>함께 자라기 ‘제자리걸음에서 벗어나기’ 중에서</a:t>
            </a:r>
            <a:endParaRPr lang="ko-Kore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5F6E9-923E-0241-A003-DC6CE22B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09" y="2349795"/>
            <a:ext cx="1573618" cy="1573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36BE-3D45-1440-9DCB-D4D90F0A7E88}"/>
              </a:ext>
            </a:extLst>
          </p:cNvPr>
          <p:cNvSpPr txBox="1"/>
          <p:nvPr/>
        </p:nvSpPr>
        <p:spPr>
          <a:xfrm>
            <a:off x="2907305" y="4433776"/>
            <a:ext cx="2228223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짧은 주기의 피드백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F3F0C-EA8D-7843-BE3B-052B3E3D2846}"/>
              </a:ext>
            </a:extLst>
          </p:cNvPr>
          <p:cNvSpPr txBox="1"/>
          <p:nvPr/>
        </p:nvSpPr>
        <p:spPr>
          <a:xfrm>
            <a:off x="7056473" y="4433776"/>
            <a:ext cx="2228223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몰입을 위한 난이도 조정</a:t>
            </a:r>
            <a:endParaRPr kumimoji="1" lang="en-US" altLang="ko-KR" sz="1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66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4859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 </a:t>
            </a:r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–</a:t>
            </a: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sz="1600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리버스</a:t>
            </a: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엔지니어링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AD4C40-51DD-A146-9C56-AFDBE2DC59A7}"/>
              </a:ext>
            </a:extLst>
          </p:cNvPr>
          <p:cNvSpPr/>
          <p:nvPr/>
        </p:nvSpPr>
        <p:spPr>
          <a:xfrm>
            <a:off x="9307293" y="6544583"/>
            <a:ext cx="27959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6D6D6D"/>
                </a:solidFill>
                <a:latin typeface="Inter var"/>
              </a:rPr>
              <a:t>출처</a:t>
            </a:r>
            <a:r>
              <a:rPr lang="en-US" altLang="ko-KR" sz="900" dirty="0">
                <a:solidFill>
                  <a:srgbClr val="6D6D6D"/>
                </a:solidFill>
                <a:latin typeface="Inter var"/>
              </a:rPr>
              <a:t>: </a:t>
            </a:r>
            <a:r>
              <a:rPr lang="ko-KR" altLang="en-US" sz="900" dirty="0">
                <a:solidFill>
                  <a:srgbClr val="6D6D6D"/>
                </a:solidFill>
                <a:latin typeface="Inter var"/>
              </a:rPr>
              <a:t>함께 자라기 ‘제자리걸음에서 벗어나기’ 중에서</a:t>
            </a:r>
            <a:endParaRPr lang="ko-Kore-KR" alt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36BE-3D45-1440-9DCB-D4D90F0A7E88}"/>
              </a:ext>
            </a:extLst>
          </p:cNvPr>
          <p:cNvSpPr txBox="1"/>
          <p:nvPr/>
        </p:nvSpPr>
        <p:spPr>
          <a:xfrm>
            <a:off x="3966480" y="3009913"/>
            <a:ext cx="4259039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전문가에게 가르침을 받는 것</a:t>
            </a:r>
            <a:r>
              <a:rPr kumimoji="1" lang="en-US" altLang="ko-KR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(X)</a:t>
            </a: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endParaRPr kumimoji="1" lang="en-US" altLang="ko-KR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F3F0C-EA8D-7843-BE3B-052B3E3D2846}"/>
              </a:ext>
            </a:extLst>
          </p:cNvPr>
          <p:cNvSpPr txBox="1"/>
          <p:nvPr/>
        </p:nvSpPr>
        <p:spPr>
          <a:xfrm>
            <a:off x="2718991" y="3467727"/>
            <a:ext cx="6754018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전문가의 전문성을 직접 보고</a:t>
            </a:r>
            <a:r>
              <a:rPr kumimoji="1" lang="en-US" altLang="ko-KR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스스로 분석</a:t>
            </a: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하고 </a:t>
            </a:r>
            <a:r>
              <a:rPr kumimoji="1" lang="ko-KR" altLang="en-US" sz="1600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나에 맞게 적용</a:t>
            </a: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하는 것 </a:t>
            </a:r>
            <a:r>
              <a:rPr kumimoji="1" lang="en-US" altLang="ko-KR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(O)</a:t>
            </a:r>
          </a:p>
        </p:txBody>
      </p:sp>
    </p:spTree>
    <p:extLst>
      <p:ext uri="{BB962C8B-B14F-4D97-AF65-F5344CB8AC3E}">
        <p14:creationId xmlns:p14="http://schemas.microsoft.com/office/powerpoint/2010/main" val="212568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822D94-C381-A944-8712-10A83C8A6B62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4B37-3CB2-624B-92E7-B6D14809EFE7}"/>
              </a:ext>
            </a:extLst>
          </p:cNvPr>
          <p:cNvSpPr txBox="1"/>
          <p:nvPr/>
        </p:nvSpPr>
        <p:spPr>
          <a:xfrm>
            <a:off x="887238" y="2358035"/>
            <a:ext cx="10867699" cy="212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테크 교육 분야에서 약 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년 정도 있으면서 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새롭게 알고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느꼈던 것들을 공유하고자 합니다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>
              <a:lnSpc>
                <a:spcPct val="150000"/>
              </a:lnSpc>
            </a:pPr>
            <a:endParaRPr kumimoji="1" lang="en-US" altLang="ko-Kore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코딩 나아가 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SW, AI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분야의 공부를 어떻게 하면 좋을지에 대해서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제 나름의 경험과 공부한 것들을 종합하였습니다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776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E7357-1A44-B343-98F3-6B2530BAB203}"/>
              </a:ext>
            </a:extLst>
          </p:cNvPr>
          <p:cNvSpPr txBox="1"/>
          <p:nvPr/>
        </p:nvSpPr>
        <p:spPr>
          <a:xfrm>
            <a:off x="3794548" y="3196404"/>
            <a:ext cx="4602903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가장 중요한 것은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배우고자 하는 마음가짐</a:t>
            </a:r>
            <a:endParaRPr kumimoji="1" lang="en-US" altLang="ko-KR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492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E7357-1A44-B343-98F3-6B2530BAB203}"/>
              </a:ext>
            </a:extLst>
          </p:cNvPr>
          <p:cNvSpPr txBox="1"/>
          <p:nvPr/>
        </p:nvSpPr>
        <p:spPr>
          <a:xfrm>
            <a:off x="3794548" y="2988815"/>
            <a:ext cx="46029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마지막 팁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질문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하고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공유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합시다</a:t>
            </a:r>
            <a:endParaRPr kumimoji="1" lang="en-US" altLang="ko-KR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828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E7357-1A44-B343-98F3-6B2530BAB203}"/>
              </a:ext>
            </a:extLst>
          </p:cNvPr>
          <p:cNvSpPr txBox="1"/>
          <p:nvPr/>
        </p:nvSpPr>
        <p:spPr>
          <a:xfrm>
            <a:off x="3794548" y="3135971"/>
            <a:ext cx="4602903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여러분의 공부를 응원합니다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  <a:endParaRPr kumimoji="1" lang="en-US" altLang="ko-KR" sz="2400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53F92B-875C-014B-9619-0176EDD4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81D5BD-2598-C446-BFF9-8B540EE4D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8" y="5576378"/>
            <a:ext cx="1016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2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6782-9544-3648-B872-475F70341D2D}"/>
              </a:ext>
            </a:extLst>
          </p:cNvPr>
          <p:cNvSpPr txBox="1"/>
          <p:nvPr/>
        </p:nvSpPr>
        <p:spPr>
          <a:xfrm>
            <a:off x="914399" y="923453"/>
            <a:ext cx="246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더 나아가고 싶은 분들께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E7357-1A44-B343-98F3-6B2530BAB203}"/>
              </a:ext>
            </a:extLst>
          </p:cNvPr>
          <p:cNvSpPr txBox="1"/>
          <p:nvPr/>
        </p:nvSpPr>
        <p:spPr>
          <a:xfrm>
            <a:off x="3794548" y="3135971"/>
            <a:ext cx="4602903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여러분의 공부를 응원합니다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</a:t>
            </a:r>
            <a:endParaRPr kumimoji="1" lang="en-US" altLang="ko-KR" sz="2400" b="1" dirty="0">
              <a:solidFill>
                <a:srgbClr val="FF0000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41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822D94-C381-A944-8712-10A83C8A6B62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pic>
        <p:nvPicPr>
          <p:cNvPr id="6" name="그림 5" descr="텍스트, 녹색, 표지판, 칠판이(가) 표시된 사진&#10;&#10;자동 생성된 설명">
            <a:extLst>
              <a:ext uri="{FF2B5EF4-FFF2-40B4-BE49-F238E27FC236}">
                <a16:creationId xmlns:a16="http://schemas.microsoft.com/office/drawing/2014/main" id="{096D3E81-8907-AC46-A2C5-AA3579D5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085" y="2909346"/>
            <a:ext cx="1083976" cy="163623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D92AC6F-F8D9-2649-ADD0-71727CA2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373" y="2848164"/>
            <a:ext cx="1202942" cy="1697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447750-70CC-DA48-AD33-5A7E93E0B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001" y="3074352"/>
            <a:ext cx="1202942" cy="13062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39633-F10B-934E-99C8-CEBEF888CFB8}"/>
              </a:ext>
            </a:extLst>
          </p:cNvPr>
          <p:cNvSpPr/>
          <p:nvPr/>
        </p:nvSpPr>
        <p:spPr>
          <a:xfrm>
            <a:off x="9258515" y="6305533"/>
            <a:ext cx="27863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출처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: yes24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 ‘함께 자라기’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, ＇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성공하는 프로그래밍 </a:t>
            </a:r>
            <a:r>
              <a:rPr lang="ko-KR" altLang="en-US" sz="800" dirty="0" err="1">
                <a:solidFill>
                  <a:srgbClr val="6D6D6D"/>
                </a:solidFill>
                <a:latin typeface="Inter var"/>
              </a:rPr>
              <a:t>공부법</a:t>
            </a:r>
            <a:r>
              <a:rPr lang="en-US" altLang="ko-KR" sz="800" dirty="0">
                <a:solidFill>
                  <a:srgbClr val="6D6D6D"/>
                </a:solidFill>
                <a:latin typeface="Inter var"/>
              </a:rPr>
              <a:t>’,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</a:t>
            </a:r>
            <a:endParaRPr lang="en-US" altLang="ko-KR" sz="800" dirty="0">
              <a:solidFill>
                <a:srgbClr val="6D6D6D"/>
              </a:solidFill>
              <a:latin typeface="Inter var"/>
            </a:endParaRPr>
          </a:p>
          <a:p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         </a:t>
            </a:r>
            <a:r>
              <a:rPr lang="ko-KR" altLang="en-US" sz="800" dirty="0" err="1">
                <a:solidFill>
                  <a:srgbClr val="6D6D6D"/>
                </a:solidFill>
                <a:latin typeface="Inter var"/>
              </a:rPr>
              <a:t>생활코딩</a:t>
            </a:r>
            <a:r>
              <a:rPr lang="ko-KR" altLang="en-US" sz="800" dirty="0">
                <a:solidFill>
                  <a:srgbClr val="6D6D6D"/>
                </a:solidFill>
                <a:latin typeface="Inter var"/>
              </a:rPr>
              <a:t> 유튜브</a:t>
            </a:r>
            <a:endParaRPr lang="ko-Kore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7BEEB-EDD5-0F48-914F-7BA38594ECA5}"/>
              </a:ext>
            </a:extLst>
          </p:cNvPr>
          <p:cNvSpPr/>
          <p:nvPr/>
        </p:nvSpPr>
        <p:spPr>
          <a:xfrm>
            <a:off x="1959499" y="4841279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/>
              <a:t>『</a:t>
            </a:r>
            <a:r>
              <a:rPr kumimoji="1" lang="ko-KR" altLang="en-US" sz="12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성공하는 프로그래밍 </a:t>
            </a:r>
            <a:r>
              <a:rPr kumimoji="1" lang="ko-KR" altLang="en-US" sz="1200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공부법</a:t>
            </a:r>
            <a:r>
              <a:rPr lang="en-US" altLang="ko-Kore-KR" sz="1200" dirty="0"/>
              <a:t> 』 </a:t>
            </a:r>
            <a:endParaRPr lang="ko-Kore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C55B2-8AD5-D94D-85C3-CDF51229D12E}"/>
              </a:ext>
            </a:extLst>
          </p:cNvPr>
          <p:cNvSpPr/>
          <p:nvPr/>
        </p:nvSpPr>
        <p:spPr>
          <a:xfrm>
            <a:off x="5577958" y="4841279"/>
            <a:ext cx="1184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/>
              <a:t>『</a:t>
            </a:r>
            <a:r>
              <a:rPr kumimoji="1" lang="ko-KR" altLang="en-US" sz="12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함께 자라기</a:t>
            </a:r>
            <a:r>
              <a:rPr lang="en-US" altLang="ko-Kore-KR" sz="1200" dirty="0"/>
              <a:t>』 </a:t>
            </a:r>
            <a:endParaRPr lang="ko-Kore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0D8719-FD82-8A46-B470-33A5E313F998}"/>
              </a:ext>
            </a:extLst>
          </p:cNvPr>
          <p:cNvSpPr/>
          <p:nvPr/>
        </p:nvSpPr>
        <p:spPr>
          <a:xfrm>
            <a:off x="8048667" y="4841279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 err="1"/>
              <a:t>생활코딩</a:t>
            </a:r>
            <a:r>
              <a:rPr lang="en-US" altLang="ko-KR" sz="1200" dirty="0"/>
              <a:t>’</a:t>
            </a:r>
            <a:r>
              <a:rPr lang="ko-KR" altLang="en-US" sz="1200" dirty="0"/>
              <a:t> 유튜브</a:t>
            </a:r>
            <a:endParaRPr lang="ko-Kore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08E388-55E3-D941-9DBD-32EF9FC3F75A}"/>
              </a:ext>
            </a:extLst>
          </p:cNvPr>
          <p:cNvSpPr/>
          <p:nvPr/>
        </p:nvSpPr>
        <p:spPr>
          <a:xfrm>
            <a:off x="2996864" y="2108092"/>
            <a:ext cx="626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아래 책과 유튜브에서 많은 내용 참고했습니다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.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완전 추천 👍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823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822D94-C381-A944-8712-10A83C8A6B62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E72D-9806-BD48-8638-47D71293D418}"/>
              </a:ext>
            </a:extLst>
          </p:cNvPr>
          <p:cNvSpPr txBox="1"/>
          <p:nvPr/>
        </p:nvSpPr>
        <p:spPr>
          <a:xfrm>
            <a:off x="914400" y="1670533"/>
            <a:ext cx="610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이 발표가 특히 더 도움이 될 분들</a:t>
            </a:r>
            <a:endParaRPr kumimoji="1" lang="ko-Kore-KR" altLang="en-US" sz="20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DE350-1FAE-1544-BB58-836BC1E7097F}"/>
              </a:ext>
            </a:extLst>
          </p:cNvPr>
          <p:cNvSpPr txBox="1"/>
          <p:nvPr/>
        </p:nvSpPr>
        <p:spPr>
          <a:xfrm>
            <a:off x="914398" y="2750127"/>
            <a:ext cx="59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코딩 및 기술을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(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가볍게라도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)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배워보고 싶은 사람 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06D4E-2128-174D-BB03-04DF6376F575}"/>
              </a:ext>
            </a:extLst>
          </p:cNvPr>
          <p:cNvSpPr txBox="1"/>
          <p:nvPr/>
        </p:nvSpPr>
        <p:spPr>
          <a:xfrm>
            <a:off x="914397" y="3195062"/>
            <a:ext cx="600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공부를 시작하였으나 내가 잘하고 있는지 막막한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뉴비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478B1-923D-3E41-B775-0E1300E317BD}"/>
              </a:ext>
            </a:extLst>
          </p:cNvPr>
          <p:cNvSpPr txBox="1"/>
          <p:nvPr/>
        </p:nvSpPr>
        <p:spPr>
          <a:xfrm>
            <a:off x="914399" y="3639997"/>
            <a:ext cx="579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3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.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더 효과적인 학습법을 알고 싶은 학습자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722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4B37-3CB2-624B-92E7-B6D14809EFE7}"/>
              </a:ext>
            </a:extLst>
          </p:cNvPr>
          <p:cNvSpPr txBox="1"/>
          <p:nvPr/>
        </p:nvSpPr>
        <p:spPr>
          <a:xfrm>
            <a:off x="2564524" y="2975685"/>
            <a:ext cx="7062952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여러분들은 왜 코딩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(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혹은 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SW, AI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등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)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을 배우고 싶으신가요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?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6525-418B-164C-9ED3-3353FA71D874}"/>
              </a:ext>
            </a:extLst>
          </p:cNvPr>
          <p:cNvSpPr txBox="1"/>
          <p:nvPr/>
        </p:nvSpPr>
        <p:spPr>
          <a:xfrm>
            <a:off x="3850073" y="3554316"/>
            <a:ext cx="4491851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취업 관문을 넘기 위해서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?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 취미로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?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FBF84-3704-5A4B-9DC7-E1A8A532A1D1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932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4B37-3CB2-624B-92E7-B6D14809EFE7}"/>
              </a:ext>
            </a:extLst>
          </p:cNvPr>
          <p:cNvSpPr txBox="1"/>
          <p:nvPr/>
        </p:nvSpPr>
        <p:spPr>
          <a:xfrm>
            <a:off x="3783724" y="2873165"/>
            <a:ext cx="4624552" cy="42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공부는 </a:t>
            </a:r>
            <a:r>
              <a:rPr kumimoji="1" lang="ko-KR" altLang="en-US" sz="16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어짜피</a:t>
            </a: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평생에 걸쳐 해야 한다</a:t>
            </a:r>
            <a:r>
              <a:rPr kumimoji="1" lang="en-US" altLang="ko-KR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..^^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761CF-4C0F-8141-8E0F-AF78CEEAA0B5}"/>
              </a:ext>
            </a:extLst>
          </p:cNvPr>
          <p:cNvSpPr txBox="1"/>
          <p:nvPr/>
        </p:nvSpPr>
        <p:spPr>
          <a:xfrm>
            <a:off x="3179379" y="3439066"/>
            <a:ext cx="5833242" cy="58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따라서 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꾸준히 달릴 수 있는 체력</a:t>
            </a: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 더 중요</a:t>
            </a:r>
            <a:r>
              <a:rPr kumimoji="1" lang="en-US" altLang="ko-KR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!!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78597-F5B4-5F4E-8ECA-6204767F3B8D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08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2202A4-820B-BD41-A5F9-9D4AECC8D686}"/>
              </a:ext>
            </a:extLst>
          </p:cNvPr>
          <p:cNvSpPr txBox="1"/>
          <p:nvPr/>
        </p:nvSpPr>
        <p:spPr>
          <a:xfrm>
            <a:off x="887238" y="5696884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김보겸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761CF-4C0F-8141-8E0F-AF78CEEAA0B5}"/>
              </a:ext>
            </a:extLst>
          </p:cNvPr>
          <p:cNvSpPr txBox="1"/>
          <p:nvPr/>
        </p:nvSpPr>
        <p:spPr>
          <a:xfrm>
            <a:off x="3473410" y="3679749"/>
            <a:ext cx="1765739" cy="42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명확한 목표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E6C5B-3B94-D94A-B7C6-AEE5DECD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21" y="2433000"/>
            <a:ext cx="1033518" cy="1033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3FB981-F69E-F54A-B348-61B78A1F7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536" y="2307319"/>
            <a:ext cx="1159199" cy="1159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65718-67EA-A145-A82B-322FAF35E801}"/>
              </a:ext>
            </a:extLst>
          </p:cNvPr>
          <p:cNvSpPr txBox="1"/>
          <p:nvPr/>
        </p:nvSpPr>
        <p:spPr>
          <a:xfrm>
            <a:off x="6847265" y="3679749"/>
            <a:ext cx="1765739" cy="42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학습 전략</a:t>
            </a:r>
            <a:endParaRPr kumimoji="1" lang="ko-Kore-KR" altLang="en-US" sz="16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21A39-9F1D-9744-832D-ED6C8B6F53B6}"/>
              </a:ext>
            </a:extLst>
          </p:cNvPr>
          <p:cNvSpPr txBox="1"/>
          <p:nvPr/>
        </p:nvSpPr>
        <p:spPr>
          <a:xfrm>
            <a:off x="914400" y="923453"/>
            <a:ext cx="19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Intro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46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6498</TotalTime>
  <Words>2962</Words>
  <Application>Microsoft Macintosh PowerPoint</Application>
  <PresentationFormat>와이드스크린</PresentationFormat>
  <Paragraphs>396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Inter var</vt:lpstr>
      <vt:lpstr>맑은 고딕</vt:lpstr>
      <vt:lpstr>NanumGothic</vt:lpstr>
      <vt:lpstr>Spoqa Han Sans Neo Bold</vt:lpstr>
      <vt:lpstr>Spoqa Han Sans Neo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조용주</dc:creator>
  <cp:lastModifiedBy>김보겸</cp:lastModifiedBy>
  <cp:revision>40</cp:revision>
  <dcterms:created xsi:type="dcterms:W3CDTF">2021-08-28T09:53:51Z</dcterms:created>
  <dcterms:modified xsi:type="dcterms:W3CDTF">2021-09-03T02:35:14Z</dcterms:modified>
</cp:coreProperties>
</file>